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1"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2" name="Text Box 4"/>
          <p:cNvSpPr txBox="1">
            <a:spLocks noChangeArrowheads="1"/>
          </p:cNvSpPr>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3" name="Rectangle 5"/>
          <p:cNvSpPr>
            <a:spLocks noGrp="1" noChangeArrowheads="1"/>
          </p:cNvSpPr>
          <p:nvPr>
            <p:ph type="sldImg"/>
          </p:nvPr>
        </p:nvSpPr>
        <p:spPr bwMode="auto">
          <a:xfrm>
            <a:off x="1143000" y="685800"/>
            <a:ext cx="4568825" cy="342582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pt-BR" smtClean="0"/>
          </a:p>
        </p:txBody>
      </p:sp>
      <p:sp>
        <p:nvSpPr>
          <p:cNvPr id="2055" name="Text Box 7"/>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2056"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Segoe UI" panose="020B0502040204020203" pitchFamily="34" charset="0"/>
              </a:defRPr>
            </a:lvl1pPr>
          </a:lstStyle>
          <a:p>
            <a:fld id="{E4864A3D-B0FE-4B57-878E-FCF3ACBB2AAD}" type="slidenum">
              <a:rPr lang="pt-BR"/>
              <a:pPr/>
              <a:t>‹nº›</a:t>
            </a:fld>
            <a:endParaRPr lang="pt-BR"/>
          </a:p>
        </p:txBody>
      </p:sp>
    </p:spTree>
    <p:extLst>
      <p:ext uri="{BB962C8B-B14F-4D97-AF65-F5344CB8AC3E}">
        <p14:creationId xmlns:p14="http://schemas.microsoft.com/office/powerpoint/2010/main" val="33563842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8B5198D1-1ACC-421A-A47E-487839CAA925}" type="slidenum">
              <a:rPr lang="pt-BR"/>
              <a:pPr/>
              <a:t>1</a:t>
            </a:fld>
            <a:endParaRPr lang="pt-BR"/>
          </a:p>
        </p:txBody>
      </p:sp>
      <p:sp>
        <p:nvSpPr>
          <p:cNvPr id="46081"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79185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30DC30C-B502-4653-90A4-C25AFC87EAF0}" type="slidenum">
              <a:rPr lang="pt-BR"/>
              <a:pPr/>
              <a:t>10</a:t>
            </a:fld>
            <a:endParaRPr lang="pt-BR"/>
          </a:p>
        </p:txBody>
      </p:sp>
      <p:sp>
        <p:nvSpPr>
          <p:cNvPr id="5529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E427FBD8-A6AB-44C7-8AB4-485400DC9B90}" type="slidenum">
              <a:rPr lang="pt-BR" sz="1200">
                <a:solidFill>
                  <a:srgbClr val="000000"/>
                </a:solidFill>
              </a:rPr>
              <a:pPr algn="r" eaLnBrk="1" hangingPunct="1">
                <a:buClrTx/>
                <a:buFontTx/>
                <a:buNone/>
              </a:pPr>
              <a:t>10</a:t>
            </a:fld>
            <a:endParaRPr lang="pt-BR" sz="1200">
              <a:solidFill>
                <a:srgbClr val="000000"/>
              </a:solidFill>
            </a:endParaRPr>
          </a:p>
        </p:txBody>
      </p:sp>
      <p:sp>
        <p:nvSpPr>
          <p:cNvPr id="55298"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194197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2B3F5935-70AD-485F-8D0B-AB4E0C0837BD}" type="slidenum">
              <a:rPr lang="pt-BR"/>
              <a:pPr/>
              <a:t>11</a:t>
            </a:fld>
            <a:endParaRPr lang="pt-BR"/>
          </a:p>
        </p:txBody>
      </p:sp>
      <p:sp>
        <p:nvSpPr>
          <p:cNvPr id="56321"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896224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E06EE42E-3805-4B59-A155-0DDFC8FA3742}" type="slidenum">
              <a:rPr lang="pt-BR"/>
              <a:pPr/>
              <a:t>12</a:t>
            </a:fld>
            <a:endParaRPr lang="pt-BR"/>
          </a:p>
        </p:txBody>
      </p:sp>
      <p:sp>
        <p:nvSpPr>
          <p:cNvPr id="57345"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80366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8756281-AF2E-4E5C-A206-CA30D1816DD9}" type="slidenum">
              <a:rPr lang="pt-BR"/>
              <a:pPr/>
              <a:t>13</a:t>
            </a:fld>
            <a:endParaRPr lang="pt-BR"/>
          </a:p>
        </p:txBody>
      </p:sp>
      <p:sp>
        <p:nvSpPr>
          <p:cNvPr id="5836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25E5AE96-4551-463C-8B83-6BEF3F938C18}" type="slidenum">
              <a:rPr lang="pt-BR" sz="1200">
                <a:solidFill>
                  <a:srgbClr val="000000"/>
                </a:solidFill>
              </a:rPr>
              <a:pPr algn="r" eaLnBrk="1" hangingPunct="1">
                <a:buClrTx/>
                <a:buFontTx/>
                <a:buNone/>
              </a:pPr>
              <a:t>13</a:t>
            </a:fld>
            <a:endParaRPr lang="pt-BR" sz="1200">
              <a:solidFill>
                <a:srgbClr val="000000"/>
              </a:solidFill>
            </a:endParaRPr>
          </a:p>
        </p:txBody>
      </p:sp>
      <p:sp>
        <p:nvSpPr>
          <p:cNvPr id="58370"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85637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7279A9E-3C4C-4724-A549-83A8E4E240E1}" type="slidenum">
              <a:rPr lang="pt-BR"/>
              <a:pPr/>
              <a:t>14</a:t>
            </a:fld>
            <a:endParaRPr lang="pt-BR"/>
          </a:p>
        </p:txBody>
      </p:sp>
      <p:sp>
        <p:nvSpPr>
          <p:cNvPr id="5939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6B4B65AD-ED62-4FEF-BD20-B6A317025B21}" type="slidenum">
              <a:rPr lang="pt-BR" sz="1200">
                <a:solidFill>
                  <a:srgbClr val="000000"/>
                </a:solidFill>
              </a:rPr>
              <a:pPr algn="r" eaLnBrk="1" hangingPunct="1">
                <a:buClrTx/>
                <a:buFontTx/>
                <a:buNone/>
              </a:pPr>
              <a:t>14</a:t>
            </a:fld>
            <a:endParaRPr lang="pt-BR" sz="1200">
              <a:solidFill>
                <a:srgbClr val="000000"/>
              </a:solidFill>
            </a:endParaRPr>
          </a:p>
        </p:txBody>
      </p:sp>
      <p:sp>
        <p:nvSpPr>
          <p:cNvPr id="59394"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96062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50ED603-09EE-4BAF-BCCF-C0E816D5DE28}" type="slidenum">
              <a:rPr lang="pt-BR"/>
              <a:pPr/>
              <a:t>15</a:t>
            </a:fld>
            <a:endParaRPr lang="pt-BR"/>
          </a:p>
        </p:txBody>
      </p:sp>
      <p:sp>
        <p:nvSpPr>
          <p:cNvPr id="6041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CA397763-2198-4991-85C3-44116360D9B1}" type="slidenum">
              <a:rPr lang="pt-BR" sz="1200">
                <a:solidFill>
                  <a:srgbClr val="000000"/>
                </a:solidFill>
              </a:rPr>
              <a:pPr algn="r" eaLnBrk="1" hangingPunct="1">
                <a:buClrTx/>
                <a:buFontTx/>
                <a:buNone/>
              </a:pPr>
              <a:t>15</a:t>
            </a:fld>
            <a:endParaRPr lang="pt-BR" sz="1200">
              <a:solidFill>
                <a:srgbClr val="000000"/>
              </a:solidFill>
            </a:endParaRPr>
          </a:p>
        </p:txBody>
      </p:sp>
      <p:sp>
        <p:nvSpPr>
          <p:cNvPr id="60418"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73394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8E1C4F9-E14B-4AD7-B6ED-1F213C9C9727}" type="slidenum">
              <a:rPr lang="pt-BR"/>
              <a:pPr/>
              <a:t>16</a:t>
            </a:fld>
            <a:endParaRPr lang="pt-BR"/>
          </a:p>
        </p:txBody>
      </p:sp>
      <p:sp>
        <p:nvSpPr>
          <p:cNvPr id="6144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6FCFD975-31AB-4E3F-B94F-6800A70F1149}" type="slidenum">
              <a:rPr lang="pt-BR" sz="1200">
                <a:solidFill>
                  <a:srgbClr val="000000"/>
                </a:solidFill>
              </a:rPr>
              <a:pPr algn="r" eaLnBrk="1" hangingPunct="1">
                <a:buClrTx/>
                <a:buFontTx/>
                <a:buNone/>
              </a:pPr>
              <a:t>16</a:t>
            </a:fld>
            <a:endParaRPr lang="pt-BR" sz="1200">
              <a:solidFill>
                <a:srgbClr val="000000"/>
              </a:solidFill>
            </a:endParaRPr>
          </a:p>
        </p:txBody>
      </p:sp>
      <p:sp>
        <p:nvSpPr>
          <p:cNvPr id="61442"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4110980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1832ED6-7AD8-4515-A11B-5F1E6B1EAB95}" type="slidenum">
              <a:rPr lang="pt-BR"/>
              <a:pPr/>
              <a:t>17</a:t>
            </a:fld>
            <a:endParaRPr lang="pt-BR"/>
          </a:p>
        </p:txBody>
      </p:sp>
      <p:sp>
        <p:nvSpPr>
          <p:cNvPr id="6246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EF28AA46-80FD-4B90-A757-24CB073F0F15}" type="slidenum">
              <a:rPr lang="pt-BR" sz="1200">
                <a:solidFill>
                  <a:srgbClr val="000000"/>
                </a:solidFill>
              </a:rPr>
              <a:pPr algn="r" eaLnBrk="1" hangingPunct="1">
                <a:buClrTx/>
                <a:buFontTx/>
                <a:buNone/>
              </a:pPr>
              <a:t>17</a:t>
            </a:fld>
            <a:endParaRPr lang="pt-BR" sz="1200">
              <a:solidFill>
                <a:srgbClr val="000000"/>
              </a:solidFill>
            </a:endParaRPr>
          </a:p>
        </p:txBody>
      </p:sp>
      <p:sp>
        <p:nvSpPr>
          <p:cNvPr id="62466"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44387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4A670C2-8A63-4E4C-BFA1-F76716B5B523}" type="slidenum">
              <a:rPr lang="pt-BR"/>
              <a:pPr/>
              <a:t>18</a:t>
            </a:fld>
            <a:endParaRPr lang="pt-BR"/>
          </a:p>
        </p:txBody>
      </p:sp>
      <p:sp>
        <p:nvSpPr>
          <p:cNvPr id="6348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34EB0089-531A-457A-8CE9-E5DF2BAC4B81}" type="slidenum">
              <a:rPr lang="pt-BR" sz="1200">
                <a:solidFill>
                  <a:srgbClr val="000000"/>
                </a:solidFill>
              </a:rPr>
              <a:pPr algn="r" eaLnBrk="1" hangingPunct="1">
                <a:buClrTx/>
                <a:buFontTx/>
                <a:buNone/>
              </a:pPr>
              <a:t>18</a:t>
            </a:fld>
            <a:endParaRPr lang="pt-BR" sz="1200">
              <a:solidFill>
                <a:srgbClr val="000000"/>
              </a:solidFill>
            </a:endParaRPr>
          </a:p>
        </p:txBody>
      </p:sp>
      <p:sp>
        <p:nvSpPr>
          <p:cNvPr id="63490"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46200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9755641-7B57-4BC0-8F18-6574F24BCFA8}" type="slidenum">
              <a:rPr lang="pt-BR"/>
              <a:pPr/>
              <a:t>19</a:t>
            </a:fld>
            <a:endParaRPr lang="pt-BR"/>
          </a:p>
        </p:txBody>
      </p:sp>
      <p:sp>
        <p:nvSpPr>
          <p:cNvPr id="6451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2CF0FB87-45BC-4E48-A083-1A4533519874}" type="slidenum">
              <a:rPr lang="pt-BR" sz="1200">
                <a:solidFill>
                  <a:srgbClr val="000000"/>
                </a:solidFill>
              </a:rPr>
              <a:pPr algn="r" eaLnBrk="1" hangingPunct="1">
                <a:buClrTx/>
                <a:buFontTx/>
                <a:buNone/>
              </a:pPr>
              <a:t>19</a:t>
            </a:fld>
            <a:endParaRPr lang="pt-BR" sz="1200">
              <a:solidFill>
                <a:srgbClr val="000000"/>
              </a:solidFill>
            </a:endParaRPr>
          </a:p>
        </p:txBody>
      </p:sp>
      <p:sp>
        <p:nvSpPr>
          <p:cNvPr id="64514" name="Rectangle 2"/>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3"/>
          <p:cNvSpPr txBox="1">
            <a:spLocks noChangeArrowheads="1"/>
          </p:cNvSpPr>
          <p:nvPr>
            <p:ph type="body" idx="1"/>
          </p:nvPr>
        </p:nvSpPr>
        <p:spPr bwMode="auto">
          <a:xfrm>
            <a:off x="685800" y="4343400"/>
            <a:ext cx="5486400" cy="4037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i-FI">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380666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FC881AB-22CF-4DF4-8E91-AB951C77CEC6}" type="slidenum">
              <a:rPr lang="pt-BR"/>
              <a:pPr/>
              <a:t>2</a:t>
            </a:fld>
            <a:endParaRPr lang="pt-BR"/>
          </a:p>
        </p:txBody>
      </p:sp>
      <p:sp>
        <p:nvSpPr>
          <p:cNvPr id="4710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53E550B7-B0BE-4837-BA40-DB1FADC69A45}" type="slidenum">
              <a:rPr lang="pt-BR" sz="1200">
                <a:solidFill>
                  <a:srgbClr val="000000"/>
                </a:solidFill>
              </a:rPr>
              <a:pPr algn="r" eaLnBrk="1" hangingPunct="1">
                <a:buClrTx/>
                <a:buFontTx/>
                <a:buNone/>
              </a:pPr>
              <a:t>2</a:t>
            </a:fld>
            <a:endParaRPr lang="pt-BR" sz="1200">
              <a:solidFill>
                <a:srgbClr val="000000"/>
              </a:solidFill>
            </a:endParaRPr>
          </a:p>
        </p:txBody>
      </p:sp>
      <p:sp>
        <p:nvSpPr>
          <p:cNvPr id="47106"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7"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406114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76A6D7C-13EE-437C-8380-23AC011CB07E}" type="slidenum">
              <a:rPr lang="pt-BR"/>
              <a:pPr/>
              <a:t>21</a:t>
            </a:fld>
            <a:endParaRPr lang="pt-BR"/>
          </a:p>
        </p:txBody>
      </p:sp>
      <p:sp>
        <p:nvSpPr>
          <p:cNvPr id="6656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1F3164C9-2D8A-4AE3-ABB5-CC8393EC0446}" type="slidenum">
              <a:rPr lang="pt-BR" sz="1200">
                <a:solidFill>
                  <a:srgbClr val="000000"/>
                </a:solidFill>
              </a:rPr>
              <a:pPr algn="r" eaLnBrk="1" hangingPunct="1">
                <a:buClrTx/>
                <a:buFontTx/>
                <a:buNone/>
              </a:pPr>
              <a:t>21</a:t>
            </a:fld>
            <a:endParaRPr lang="pt-BR" sz="1200">
              <a:solidFill>
                <a:srgbClr val="000000"/>
              </a:solidFill>
            </a:endParaRPr>
          </a:p>
        </p:txBody>
      </p:sp>
      <p:sp>
        <p:nvSpPr>
          <p:cNvPr id="66562"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58387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602C28B-25BB-4F80-95A0-DD4E55730CCC}" type="slidenum">
              <a:rPr lang="pt-BR"/>
              <a:pPr/>
              <a:t>22</a:t>
            </a:fld>
            <a:endParaRPr lang="pt-BR"/>
          </a:p>
        </p:txBody>
      </p:sp>
      <p:sp>
        <p:nvSpPr>
          <p:cNvPr id="6758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E6D697C9-7765-4192-BE8D-D201ACA45D3D}" type="slidenum">
              <a:rPr lang="pt-BR" sz="1200">
                <a:solidFill>
                  <a:srgbClr val="000000"/>
                </a:solidFill>
              </a:rPr>
              <a:pPr algn="r" eaLnBrk="1" hangingPunct="1">
                <a:buClrTx/>
                <a:buFontTx/>
                <a:buNone/>
              </a:pPr>
              <a:t>22</a:t>
            </a:fld>
            <a:endParaRPr lang="pt-BR" sz="1200">
              <a:solidFill>
                <a:srgbClr val="000000"/>
              </a:solidFill>
            </a:endParaRPr>
          </a:p>
        </p:txBody>
      </p:sp>
      <p:sp>
        <p:nvSpPr>
          <p:cNvPr id="67586"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121042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A1FA21-B0C0-46A2-B182-F225D7020708}" type="slidenum">
              <a:rPr lang="pt-BR"/>
              <a:pPr/>
              <a:t>23</a:t>
            </a:fld>
            <a:endParaRPr lang="pt-BR"/>
          </a:p>
        </p:txBody>
      </p:sp>
      <p:sp>
        <p:nvSpPr>
          <p:cNvPr id="6860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43096FEF-C649-4234-97A1-41D6C2BFCB63}" type="slidenum">
              <a:rPr lang="pt-BR" sz="1200">
                <a:solidFill>
                  <a:srgbClr val="000000"/>
                </a:solidFill>
              </a:rPr>
              <a:pPr algn="r" eaLnBrk="1" hangingPunct="1">
                <a:buClrTx/>
                <a:buFontTx/>
                <a:buNone/>
              </a:pPr>
              <a:t>23</a:t>
            </a:fld>
            <a:endParaRPr lang="pt-BR" sz="1200">
              <a:solidFill>
                <a:srgbClr val="000000"/>
              </a:solidFill>
            </a:endParaRPr>
          </a:p>
        </p:txBody>
      </p:sp>
      <p:sp>
        <p:nvSpPr>
          <p:cNvPr id="68610"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130996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39A376B-D41E-4236-B12B-719175610CDB}" type="slidenum">
              <a:rPr lang="pt-BR"/>
              <a:pPr/>
              <a:t>24</a:t>
            </a:fld>
            <a:endParaRPr lang="pt-BR"/>
          </a:p>
        </p:txBody>
      </p:sp>
      <p:sp>
        <p:nvSpPr>
          <p:cNvPr id="6963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D5DF5B5F-286C-4187-B5EB-E2199053533F}" type="slidenum">
              <a:rPr lang="pt-BR" sz="1200">
                <a:solidFill>
                  <a:srgbClr val="000000"/>
                </a:solidFill>
              </a:rPr>
              <a:pPr algn="r" eaLnBrk="1" hangingPunct="1">
                <a:buClrTx/>
                <a:buFontTx/>
                <a:buNone/>
              </a:pPr>
              <a:t>24</a:t>
            </a:fld>
            <a:endParaRPr lang="pt-BR" sz="1200">
              <a:solidFill>
                <a:srgbClr val="000000"/>
              </a:solidFill>
            </a:endParaRPr>
          </a:p>
        </p:txBody>
      </p:sp>
      <p:sp>
        <p:nvSpPr>
          <p:cNvPr id="69634"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588858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67E08BE-9B38-432D-B69E-498A2ECEA25A}" type="slidenum">
              <a:rPr lang="pt-BR"/>
              <a:pPr/>
              <a:t>25</a:t>
            </a:fld>
            <a:endParaRPr lang="pt-BR"/>
          </a:p>
        </p:txBody>
      </p:sp>
      <p:sp>
        <p:nvSpPr>
          <p:cNvPr id="7065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B238703C-486C-4AE3-AE5F-D62217C265CA}" type="slidenum">
              <a:rPr lang="pt-BR" sz="1200">
                <a:solidFill>
                  <a:srgbClr val="000000"/>
                </a:solidFill>
              </a:rPr>
              <a:pPr algn="r" eaLnBrk="1" hangingPunct="1">
                <a:buClrTx/>
                <a:buFontTx/>
                <a:buNone/>
              </a:pPr>
              <a:t>25</a:t>
            </a:fld>
            <a:endParaRPr lang="pt-BR" sz="1200">
              <a:solidFill>
                <a:srgbClr val="000000"/>
              </a:solidFill>
            </a:endParaRPr>
          </a:p>
        </p:txBody>
      </p:sp>
      <p:sp>
        <p:nvSpPr>
          <p:cNvPr id="70658"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1197392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9957C50-9A0B-460C-A4EC-5C417839A2FE}" type="slidenum">
              <a:rPr lang="pt-BR"/>
              <a:pPr/>
              <a:t>26</a:t>
            </a:fld>
            <a:endParaRPr lang="pt-BR"/>
          </a:p>
        </p:txBody>
      </p:sp>
      <p:sp>
        <p:nvSpPr>
          <p:cNvPr id="7168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790A2168-6E6F-4044-B988-3CB20AF28014}" type="slidenum">
              <a:rPr lang="pt-BR" sz="1200">
                <a:solidFill>
                  <a:srgbClr val="000000"/>
                </a:solidFill>
              </a:rPr>
              <a:pPr algn="r" eaLnBrk="1" hangingPunct="1">
                <a:buClrTx/>
                <a:buFontTx/>
                <a:buNone/>
              </a:pPr>
              <a:t>26</a:t>
            </a:fld>
            <a:endParaRPr lang="pt-BR" sz="1200">
              <a:solidFill>
                <a:srgbClr val="000000"/>
              </a:solidFill>
            </a:endParaRPr>
          </a:p>
        </p:txBody>
      </p:sp>
      <p:sp>
        <p:nvSpPr>
          <p:cNvPr id="71682"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7803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D941FE5-0EFB-4C84-8A82-4442930A2109}" type="slidenum">
              <a:rPr lang="pt-BR"/>
              <a:pPr/>
              <a:t>27</a:t>
            </a:fld>
            <a:endParaRPr lang="pt-BR"/>
          </a:p>
        </p:txBody>
      </p:sp>
      <p:sp>
        <p:nvSpPr>
          <p:cNvPr id="7270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415414A5-93D9-437A-B06E-7681C5EEB5A1}" type="slidenum">
              <a:rPr lang="pt-BR" sz="1200">
                <a:solidFill>
                  <a:srgbClr val="000000"/>
                </a:solidFill>
              </a:rPr>
              <a:pPr algn="r" eaLnBrk="1" hangingPunct="1">
                <a:buClrTx/>
                <a:buFontTx/>
                <a:buNone/>
              </a:pPr>
              <a:t>27</a:t>
            </a:fld>
            <a:endParaRPr lang="pt-BR" sz="1200">
              <a:solidFill>
                <a:srgbClr val="000000"/>
              </a:solidFill>
            </a:endParaRPr>
          </a:p>
        </p:txBody>
      </p:sp>
      <p:sp>
        <p:nvSpPr>
          <p:cNvPr id="72706"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745818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148BEA2-CBFF-43FA-B603-2C28E945CC7C}" type="slidenum">
              <a:rPr lang="pt-BR"/>
              <a:pPr/>
              <a:t>28</a:t>
            </a:fld>
            <a:endParaRPr lang="pt-BR"/>
          </a:p>
        </p:txBody>
      </p:sp>
      <p:sp>
        <p:nvSpPr>
          <p:cNvPr id="7372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A911100B-B614-44C9-9BB3-654A107DA7EA}" type="slidenum">
              <a:rPr lang="pt-BR" sz="1200">
                <a:solidFill>
                  <a:srgbClr val="000000"/>
                </a:solidFill>
              </a:rPr>
              <a:pPr algn="r" eaLnBrk="1" hangingPunct="1">
                <a:buClrTx/>
                <a:buFontTx/>
                <a:buNone/>
              </a:pPr>
              <a:t>28</a:t>
            </a:fld>
            <a:endParaRPr lang="pt-BR" sz="1200">
              <a:solidFill>
                <a:srgbClr val="000000"/>
              </a:solidFill>
            </a:endParaRPr>
          </a:p>
        </p:txBody>
      </p:sp>
      <p:sp>
        <p:nvSpPr>
          <p:cNvPr id="73730"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77612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202E9537-5EE4-4E3A-A454-A4C76C754347}" type="slidenum">
              <a:rPr lang="pt-BR"/>
              <a:pPr/>
              <a:t>29</a:t>
            </a:fld>
            <a:endParaRPr lang="pt-BR"/>
          </a:p>
        </p:txBody>
      </p:sp>
      <p:sp>
        <p:nvSpPr>
          <p:cNvPr id="74753"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1369261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5FC31336-8B64-4FA1-BC34-E0A3D989ACD8}" type="slidenum">
              <a:rPr lang="pt-BR"/>
              <a:pPr/>
              <a:t>30</a:t>
            </a:fld>
            <a:endParaRPr lang="pt-BR"/>
          </a:p>
        </p:txBody>
      </p:sp>
      <p:sp>
        <p:nvSpPr>
          <p:cNvPr id="75777"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30403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729CB0D-1744-4E78-A19D-D27C99AAA397}" type="slidenum">
              <a:rPr lang="pt-BR"/>
              <a:pPr/>
              <a:t>3</a:t>
            </a:fld>
            <a:endParaRPr lang="pt-BR"/>
          </a:p>
        </p:txBody>
      </p:sp>
      <p:sp>
        <p:nvSpPr>
          <p:cNvPr id="4812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A2AE01AF-7571-4B74-B3F4-1F67348DB88C}" type="slidenum">
              <a:rPr lang="pt-BR" sz="1200">
                <a:solidFill>
                  <a:srgbClr val="000000"/>
                </a:solidFill>
              </a:rPr>
              <a:pPr algn="r" eaLnBrk="1" hangingPunct="1">
                <a:buClrTx/>
                <a:buFontTx/>
                <a:buNone/>
              </a:pPr>
              <a:t>3</a:t>
            </a:fld>
            <a:endParaRPr lang="pt-BR" sz="1200">
              <a:solidFill>
                <a:srgbClr val="000000"/>
              </a:solidFill>
            </a:endParaRPr>
          </a:p>
        </p:txBody>
      </p:sp>
      <p:sp>
        <p:nvSpPr>
          <p:cNvPr id="48130"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1977045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4D8A935E-459B-4217-8D42-0A955D1E8725}" type="slidenum">
              <a:rPr lang="pt-BR"/>
              <a:pPr/>
              <a:t>32</a:t>
            </a:fld>
            <a:endParaRPr lang="pt-BR"/>
          </a:p>
        </p:txBody>
      </p:sp>
      <p:sp>
        <p:nvSpPr>
          <p:cNvPr id="77825"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958936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8882E5-3A19-441C-8001-F3023B4C4DB1}" type="slidenum">
              <a:rPr lang="pt-BR"/>
              <a:pPr/>
              <a:t>33</a:t>
            </a:fld>
            <a:endParaRPr lang="pt-BR"/>
          </a:p>
        </p:txBody>
      </p:sp>
      <p:sp>
        <p:nvSpPr>
          <p:cNvPr id="78849"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78851" name="Text Box 3"/>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EE1B965C-293B-4757-8035-002615BAC807}" type="slidenum">
              <a:rPr lang="pt-BR" sz="1200">
                <a:solidFill>
                  <a:srgbClr val="000000"/>
                </a:solidFill>
              </a:rPr>
              <a:pPr algn="r" eaLnBrk="1" hangingPunct="1">
                <a:buClrTx/>
                <a:buFontTx/>
                <a:buNone/>
              </a:pPr>
              <a:t>33</a:t>
            </a:fld>
            <a:endParaRPr lang="pt-BR" sz="1200">
              <a:solidFill>
                <a:srgbClr val="000000"/>
              </a:solidFill>
            </a:endParaRPr>
          </a:p>
        </p:txBody>
      </p:sp>
    </p:spTree>
    <p:extLst>
      <p:ext uri="{BB962C8B-B14F-4D97-AF65-F5344CB8AC3E}">
        <p14:creationId xmlns:p14="http://schemas.microsoft.com/office/powerpoint/2010/main" val="3640301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051FE564-BFB7-442B-ABE5-134306F89952}" type="slidenum">
              <a:rPr lang="pt-BR"/>
              <a:pPr/>
              <a:t>34</a:t>
            </a:fld>
            <a:endParaRPr lang="pt-BR"/>
          </a:p>
        </p:txBody>
      </p:sp>
      <p:sp>
        <p:nvSpPr>
          <p:cNvPr id="79873"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4015033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45A943E7-E959-4C6B-964A-F8343026681A}" type="slidenum">
              <a:rPr lang="pt-BR"/>
              <a:pPr/>
              <a:t>35</a:t>
            </a:fld>
            <a:endParaRPr lang="pt-BR"/>
          </a:p>
        </p:txBody>
      </p:sp>
      <p:sp>
        <p:nvSpPr>
          <p:cNvPr id="80897"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956174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6F03BA42-0D3A-439E-A04E-7A7BA1BD8D1C}" type="slidenum">
              <a:rPr lang="pt-BR"/>
              <a:pPr/>
              <a:t>36</a:t>
            </a:fld>
            <a:endParaRPr lang="pt-BR"/>
          </a:p>
        </p:txBody>
      </p:sp>
      <p:sp>
        <p:nvSpPr>
          <p:cNvPr id="81921"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463604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C7C050CD-BB9F-419B-8952-B2A2905163D6}" type="slidenum">
              <a:rPr lang="pt-BR"/>
              <a:pPr/>
              <a:t>37</a:t>
            </a:fld>
            <a:endParaRPr lang="pt-BR"/>
          </a:p>
        </p:txBody>
      </p:sp>
      <p:sp>
        <p:nvSpPr>
          <p:cNvPr id="8294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02DC68E0-E811-494D-9C17-FB4BC93E4D6F}" type="slidenum">
              <a:rPr lang="pt-BR" sz="1200">
                <a:solidFill>
                  <a:srgbClr val="000000"/>
                </a:solidFill>
              </a:rPr>
              <a:pPr algn="r" eaLnBrk="1" hangingPunct="1">
                <a:buClrTx/>
                <a:buFontTx/>
                <a:buNone/>
              </a:pPr>
              <a:t>37</a:t>
            </a:fld>
            <a:endParaRPr lang="pt-BR" sz="1200">
              <a:solidFill>
                <a:srgbClr val="000000"/>
              </a:solidFill>
            </a:endParaRPr>
          </a:p>
        </p:txBody>
      </p:sp>
      <p:sp>
        <p:nvSpPr>
          <p:cNvPr id="82946"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033638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A180DC6-289D-4582-B54B-7D81B106FD17}" type="slidenum">
              <a:rPr lang="pt-BR"/>
              <a:pPr/>
              <a:t>38</a:t>
            </a:fld>
            <a:endParaRPr lang="pt-BR"/>
          </a:p>
        </p:txBody>
      </p:sp>
      <p:sp>
        <p:nvSpPr>
          <p:cNvPr id="8396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89F70D12-9681-4EBD-95F5-CD56F9BFF090}" type="slidenum">
              <a:rPr lang="pt-BR" sz="1200">
                <a:solidFill>
                  <a:srgbClr val="000000"/>
                </a:solidFill>
              </a:rPr>
              <a:pPr algn="r" eaLnBrk="1" hangingPunct="1">
                <a:buClrTx/>
                <a:buFontTx/>
                <a:buNone/>
              </a:pPr>
              <a:t>38</a:t>
            </a:fld>
            <a:endParaRPr lang="pt-BR" sz="1200">
              <a:solidFill>
                <a:srgbClr val="000000"/>
              </a:solidFill>
            </a:endParaRPr>
          </a:p>
        </p:txBody>
      </p:sp>
      <p:sp>
        <p:nvSpPr>
          <p:cNvPr id="83970"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9363830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83198D2-87E7-45F5-A97E-30F7845CD667}" type="slidenum">
              <a:rPr lang="pt-BR"/>
              <a:pPr/>
              <a:t>39</a:t>
            </a:fld>
            <a:endParaRPr lang="pt-BR"/>
          </a:p>
        </p:txBody>
      </p:sp>
      <p:sp>
        <p:nvSpPr>
          <p:cNvPr id="8499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41410A04-D5DB-4CA6-9C1D-4BE1043ABEF7}" type="slidenum">
              <a:rPr lang="pt-BR" sz="1200">
                <a:solidFill>
                  <a:srgbClr val="000000"/>
                </a:solidFill>
              </a:rPr>
              <a:pPr algn="r" eaLnBrk="1" hangingPunct="1">
                <a:buClrTx/>
                <a:buFontTx/>
                <a:buNone/>
              </a:pPr>
              <a:t>39</a:t>
            </a:fld>
            <a:endParaRPr lang="pt-BR" sz="1200">
              <a:solidFill>
                <a:srgbClr val="000000"/>
              </a:solidFill>
            </a:endParaRPr>
          </a:p>
        </p:txBody>
      </p:sp>
      <p:sp>
        <p:nvSpPr>
          <p:cNvPr id="84994"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455129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8ADCDDAC-77CD-42DA-8792-5A605A3D0CB2}" type="slidenum">
              <a:rPr lang="pt-BR"/>
              <a:pPr/>
              <a:t>40</a:t>
            </a:fld>
            <a:endParaRPr lang="pt-BR"/>
          </a:p>
        </p:txBody>
      </p:sp>
      <p:sp>
        <p:nvSpPr>
          <p:cNvPr id="86017"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720238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D9D65F46-5AC2-4DC8-888F-6D6486B6B66B}" type="slidenum">
              <a:rPr lang="pt-BR"/>
              <a:pPr/>
              <a:t>41</a:t>
            </a:fld>
            <a:endParaRPr lang="pt-BR"/>
          </a:p>
        </p:txBody>
      </p:sp>
      <p:sp>
        <p:nvSpPr>
          <p:cNvPr id="87041"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401414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82795FA4-7169-4A54-B323-40C4773FBD9A}" type="slidenum">
              <a:rPr lang="pt-BR"/>
              <a:pPr/>
              <a:t>4</a:t>
            </a:fld>
            <a:endParaRPr lang="pt-BR"/>
          </a:p>
        </p:txBody>
      </p:sp>
      <p:sp>
        <p:nvSpPr>
          <p:cNvPr id="4915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02308127-B697-4E67-96C9-3AD7E8774261}" type="slidenum">
              <a:rPr lang="pt-BR" sz="1200">
                <a:solidFill>
                  <a:srgbClr val="000000"/>
                </a:solidFill>
              </a:rPr>
              <a:pPr algn="r" eaLnBrk="1" hangingPunct="1">
                <a:buClrTx/>
                <a:buFontTx/>
                <a:buNone/>
              </a:pPr>
              <a:t>4</a:t>
            </a:fld>
            <a:endParaRPr lang="pt-BR" sz="1200">
              <a:solidFill>
                <a:srgbClr val="000000"/>
              </a:solidFill>
            </a:endParaRPr>
          </a:p>
        </p:txBody>
      </p:sp>
      <p:sp>
        <p:nvSpPr>
          <p:cNvPr id="49154"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288427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31F5A990-43D1-489C-B4CE-DBF189928590}" type="slidenum">
              <a:rPr lang="pt-BR"/>
              <a:pPr/>
              <a:t>42</a:t>
            </a:fld>
            <a:endParaRPr lang="pt-BR"/>
          </a:p>
        </p:txBody>
      </p:sp>
      <p:sp>
        <p:nvSpPr>
          <p:cNvPr id="88065" name="Rectangle 1"/>
          <p:cNvSpPr txBox="1">
            <a:spLocks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311834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7E35941-BE59-4E87-AB3D-EE1BDD4B20FA}" type="slidenum">
              <a:rPr lang="pt-BR"/>
              <a:pPr/>
              <a:t>5</a:t>
            </a:fld>
            <a:endParaRPr lang="pt-BR"/>
          </a:p>
        </p:txBody>
      </p:sp>
      <p:sp>
        <p:nvSpPr>
          <p:cNvPr id="5017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D9337518-1CB7-4C20-B871-18800F16FA47}" type="slidenum">
              <a:rPr lang="pt-BR" sz="1200">
                <a:solidFill>
                  <a:srgbClr val="000000"/>
                </a:solidFill>
              </a:rPr>
              <a:pPr algn="r" eaLnBrk="1" hangingPunct="1">
                <a:buClrTx/>
                <a:buFontTx/>
                <a:buNone/>
              </a:pPr>
              <a:t>5</a:t>
            </a:fld>
            <a:endParaRPr lang="pt-BR" sz="1200">
              <a:solidFill>
                <a:srgbClr val="000000"/>
              </a:solidFill>
            </a:endParaRPr>
          </a:p>
        </p:txBody>
      </p:sp>
      <p:sp>
        <p:nvSpPr>
          <p:cNvPr id="50178"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54715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B92EB4A-6B05-4186-AC90-0054AFC5ABD3}" type="slidenum">
              <a:rPr lang="pt-BR"/>
              <a:pPr/>
              <a:t>6</a:t>
            </a:fld>
            <a:endParaRPr lang="pt-BR"/>
          </a:p>
        </p:txBody>
      </p:sp>
      <p:sp>
        <p:nvSpPr>
          <p:cNvPr id="51201"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97388769-EABB-490A-937A-242966B5E229}" type="slidenum">
              <a:rPr lang="pt-BR" sz="1200">
                <a:solidFill>
                  <a:srgbClr val="000000"/>
                </a:solidFill>
              </a:rPr>
              <a:pPr algn="r" eaLnBrk="1" hangingPunct="1">
                <a:buClrTx/>
                <a:buFontTx/>
                <a:buNone/>
              </a:pPr>
              <a:t>6</a:t>
            </a:fld>
            <a:endParaRPr lang="pt-BR" sz="1200">
              <a:solidFill>
                <a:srgbClr val="000000"/>
              </a:solidFill>
            </a:endParaRPr>
          </a:p>
        </p:txBody>
      </p:sp>
      <p:sp>
        <p:nvSpPr>
          <p:cNvPr id="51202"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296223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85BA784-330A-4DF4-A916-9EF72F8A3891}" type="slidenum">
              <a:rPr lang="pt-BR"/>
              <a:pPr/>
              <a:t>7</a:t>
            </a:fld>
            <a:endParaRPr lang="pt-BR"/>
          </a:p>
        </p:txBody>
      </p:sp>
      <p:sp>
        <p:nvSpPr>
          <p:cNvPr id="52225"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DCCC160A-D7A0-4101-A552-9FE7AC1991E8}" type="slidenum">
              <a:rPr lang="pt-BR" sz="1200">
                <a:solidFill>
                  <a:srgbClr val="000000"/>
                </a:solidFill>
              </a:rPr>
              <a:pPr algn="r" eaLnBrk="1" hangingPunct="1">
                <a:buClrTx/>
                <a:buFontTx/>
                <a:buNone/>
              </a:pPr>
              <a:t>7</a:t>
            </a:fld>
            <a:endParaRPr lang="pt-BR" sz="1200">
              <a:solidFill>
                <a:srgbClr val="000000"/>
              </a:solidFill>
            </a:endParaRPr>
          </a:p>
        </p:txBody>
      </p:sp>
      <p:sp>
        <p:nvSpPr>
          <p:cNvPr id="52226"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79341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026A0F4-BCDA-41ED-817F-FE4A7BBA3EAC}" type="slidenum">
              <a:rPr lang="pt-BR"/>
              <a:pPr/>
              <a:t>8</a:t>
            </a:fld>
            <a:endParaRPr lang="pt-BR"/>
          </a:p>
        </p:txBody>
      </p:sp>
      <p:sp>
        <p:nvSpPr>
          <p:cNvPr id="5324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31F4BC87-6504-4F01-BE80-855FA7F058CE}" type="slidenum">
              <a:rPr lang="pt-BR" sz="1200">
                <a:solidFill>
                  <a:srgbClr val="000000"/>
                </a:solidFill>
              </a:rPr>
              <a:pPr algn="r" eaLnBrk="1" hangingPunct="1">
                <a:buClrTx/>
                <a:buFontTx/>
                <a:buNone/>
              </a:pPr>
              <a:t>8</a:t>
            </a:fld>
            <a:endParaRPr lang="pt-BR" sz="1200">
              <a:solidFill>
                <a:srgbClr val="000000"/>
              </a:solidFill>
            </a:endParaRPr>
          </a:p>
        </p:txBody>
      </p:sp>
      <p:sp>
        <p:nvSpPr>
          <p:cNvPr id="53250"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172616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CC7F1C9-DB26-41FF-A8AD-B344B905AFF9}" type="slidenum">
              <a:rPr lang="pt-BR"/>
              <a:pPr/>
              <a:t>9</a:t>
            </a:fld>
            <a:endParaRPr lang="pt-BR"/>
          </a:p>
        </p:txBody>
      </p:sp>
      <p:sp>
        <p:nvSpPr>
          <p:cNvPr id="54273"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r" eaLnBrk="1" hangingPunct="1">
              <a:buClrTx/>
              <a:buFontTx/>
              <a:buNone/>
            </a:pPr>
            <a:fld id="{21368E74-572D-489B-879C-C613FCD5B5C5}" type="slidenum">
              <a:rPr lang="pt-BR" sz="1200">
                <a:solidFill>
                  <a:srgbClr val="000000"/>
                </a:solidFill>
              </a:rPr>
              <a:pPr algn="r" eaLnBrk="1" hangingPunct="1">
                <a:buClrTx/>
                <a:buFontTx/>
                <a:buNone/>
              </a:pPr>
              <a:t>9</a:t>
            </a:fld>
            <a:endParaRPr lang="pt-BR" sz="1200">
              <a:solidFill>
                <a:srgbClr val="000000"/>
              </a:solidFill>
            </a:endParaRPr>
          </a:p>
        </p:txBody>
      </p:sp>
      <p:sp>
        <p:nvSpPr>
          <p:cNvPr id="54274" name="Rectangle 2"/>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3"/>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6970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Número de Slide 3"/>
          <p:cNvSpPr>
            <a:spLocks noGrp="1"/>
          </p:cNvSpPr>
          <p:nvPr>
            <p:ph type="sldNum" idx="10"/>
          </p:nvPr>
        </p:nvSpPr>
        <p:spPr/>
        <p:txBody>
          <a:bodyPr/>
          <a:lstStyle>
            <a:lvl1pPr>
              <a:defRPr/>
            </a:lvl1pPr>
          </a:lstStyle>
          <a:p>
            <a:fld id="{D065C661-EA63-4E08-A28A-F4BFEBC2615B}" type="slidenum">
              <a:rPr lang="pt-BR"/>
              <a:pPr/>
              <a:t>‹nº›</a:t>
            </a:fld>
            <a:endParaRPr lang="pt-BR"/>
          </a:p>
        </p:txBody>
      </p:sp>
    </p:spTree>
    <p:extLst>
      <p:ext uri="{BB962C8B-B14F-4D97-AF65-F5344CB8AC3E}">
        <p14:creationId xmlns:p14="http://schemas.microsoft.com/office/powerpoint/2010/main" val="349137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idx="10"/>
          </p:nvPr>
        </p:nvSpPr>
        <p:spPr/>
        <p:txBody>
          <a:bodyPr/>
          <a:lstStyle>
            <a:lvl1pPr>
              <a:defRPr/>
            </a:lvl1pPr>
          </a:lstStyle>
          <a:p>
            <a:fld id="{C442F9D0-6172-45E4-AA43-A09C7B76970C}" type="slidenum">
              <a:rPr lang="pt-BR"/>
              <a:pPr/>
              <a:t>‹nº›</a:t>
            </a:fld>
            <a:endParaRPr lang="pt-BR"/>
          </a:p>
        </p:txBody>
      </p:sp>
    </p:spTree>
    <p:extLst>
      <p:ext uri="{BB962C8B-B14F-4D97-AF65-F5344CB8AC3E}">
        <p14:creationId xmlns:p14="http://schemas.microsoft.com/office/powerpoint/2010/main" val="141070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7813" y="128588"/>
            <a:ext cx="2055812" cy="60706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28588"/>
            <a:ext cx="6018213" cy="60706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idx="10"/>
          </p:nvPr>
        </p:nvSpPr>
        <p:spPr/>
        <p:txBody>
          <a:bodyPr/>
          <a:lstStyle>
            <a:lvl1pPr>
              <a:defRPr/>
            </a:lvl1pPr>
          </a:lstStyle>
          <a:p>
            <a:fld id="{EC4B16D4-9040-4F19-B880-89EC0C0084B6}" type="slidenum">
              <a:rPr lang="pt-BR"/>
              <a:pPr/>
              <a:t>‹nº›</a:t>
            </a:fld>
            <a:endParaRPr lang="pt-BR"/>
          </a:p>
        </p:txBody>
      </p:sp>
    </p:spTree>
    <p:extLst>
      <p:ext uri="{BB962C8B-B14F-4D97-AF65-F5344CB8AC3E}">
        <p14:creationId xmlns:p14="http://schemas.microsoft.com/office/powerpoint/2010/main" val="48174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3"/>
          <p:cNvSpPr>
            <a:spLocks noGrp="1"/>
          </p:cNvSpPr>
          <p:nvPr>
            <p:ph type="sldNum" idx="10"/>
          </p:nvPr>
        </p:nvSpPr>
        <p:spPr/>
        <p:txBody>
          <a:bodyPr/>
          <a:lstStyle>
            <a:lvl1pPr>
              <a:defRPr/>
            </a:lvl1pPr>
          </a:lstStyle>
          <a:p>
            <a:fld id="{AC86C9CE-06C0-401C-83F5-C40F31CF6A6B}" type="slidenum">
              <a:rPr lang="pt-BR"/>
              <a:pPr/>
              <a:t>‹nº›</a:t>
            </a:fld>
            <a:endParaRPr lang="pt-BR"/>
          </a:p>
        </p:txBody>
      </p:sp>
    </p:spTree>
    <p:extLst>
      <p:ext uri="{BB962C8B-B14F-4D97-AF65-F5344CB8AC3E}">
        <p14:creationId xmlns:p14="http://schemas.microsoft.com/office/powerpoint/2010/main" val="214988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Espaço Reservado para Número de Slide 3"/>
          <p:cNvSpPr>
            <a:spLocks noGrp="1"/>
          </p:cNvSpPr>
          <p:nvPr>
            <p:ph type="sldNum" idx="10"/>
          </p:nvPr>
        </p:nvSpPr>
        <p:spPr/>
        <p:txBody>
          <a:bodyPr/>
          <a:lstStyle>
            <a:lvl1pPr>
              <a:defRPr/>
            </a:lvl1pPr>
          </a:lstStyle>
          <a:p>
            <a:fld id="{6C385AE8-8D0C-4BB0-A700-16D249E60F22}" type="slidenum">
              <a:rPr lang="pt-BR"/>
              <a:pPr/>
              <a:t>‹nº›</a:t>
            </a:fld>
            <a:endParaRPr lang="pt-BR"/>
          </a:p>
        </p:txBody>
      </p:sp>
    </p:spTree>
    <p:extLst>
      <p:ext uri="{BB962C8B-B14F-4D97-AF65-F5344CB8AC3E}">
        <p14:creationId xmlns:p14="http://schemas.microsoft.com/office/powerpoint/2010/main" val="300781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7013" cy="45989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6613" y="1600200"/>
            <a:ext cx="4037012" cy="45989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Número de Slide 4"/>
          <p:cNvSpPr>
            <a:spLocks noGrp="1"/>
          </p:cNvSpPr>
          <p:nvPr>
            <p:ph type="sldNum" idx="10"/>
          </p:nvPr>
        </p:nvSpPr>
        <p:spPr/>
        <p:txBody>
          <a:bodyPr/>
          <a:lstStyle>
            <a:lvl1pPr>
              <a:defRPr/>
            </a:lvl1pPr>
          </a:lstStyle>
          <a:p>
            <a:fld id="{5258FA6B-2796-4A4A-9EA4-5F7B57F59FA1}" type="slidenum">
              <a:rPr lang="pt-BR"/>
              <a:pPr/>
              <a:t>‹nº›</a:t>
            </a:fld>
            <a:endParaRPr lang="pt-BR"/>
          </a:p>
        </p:txBody>
      </p:sp>
    </p:spTree>
    <p:extLst>
      <p:ext uri="{BB962C8B-B14F-4D97-AF65-F5344CB8AC3E}">
        <p14:creationId xmlns:p14="http://schemas.microsoft.com/office/powerpoint/2010/main" val="17333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Número de Slide 6"/>
          <p:cNvSpPr>
            <a:spLocks noGrp="1"/>
          </p:cNvSpPr>
          <p:nvPr>
            <p:ph type="sldNum" idx="10"/>
          </p:nvPr>
        </p:nvSpPr>
        <p:spPr/>
        <p:txBody>
          <a:bodyPr/>
          <a:lstStyle>
            <a:lvl1pPr>
              <a:defRPr/>
            </a:lvl1pPr>
          </a:lstStyle>
          <a:p>
            <a:fld id="{973AC40B-E59A-4F86-8D7B-BF286C67A6B3}" type="slidenum">
              <a:rPr lang="pt-BR"/>
              <a:pPr/>
              <a:t>‹nº›</a:t>
            </a:fld>
            <a:endParaRPr lang="pt-BR"/>
          </a:p>
        </p:txBody>
      </p:sp>
    </p:spTree>
    <p:extLst>
      <p:ext uri="{BB962C8B-B14F-4D97-AF65-F5344CB8AC3E}">
        <p14:creationId xmlns:p14="http://schemas.microsoft.com/office/powerpoint/2010/main" val="157863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Número de Slide 2"/>
          <p:cNvSpPr>
            <a:spLocks noGrp="1"/>
          </p:cNvSpPr>
          <p:nvPr>
            <p:ph type="sldNum" idx="10"/>
          </p:nvPr>
        </p:nvSpPr>
        <p:spPr/>
        <p:txBody>
          <a:bodyPr/>
          <a:lstStyle>
            <a:lvl1pPr>
              <a:defRPr/>
            </a:lvl1pPr>
          </a:lstStyle>
          <a:p>
            <a:fld id="{8D7682E0-34D4-445B-AFC5-AE7E33EF9BA7}" type="slidenum">
              <a:rPr lang="pt-BR"/>
              <a:pPr/>
              <a:t>‹nº›</a:t>
            </a:fld>
            <a:endParaRPr lang="pt-BR"/>
          </a:p>
        </p:txBody>
      </p:sp>
    </p:spTree>
    <p:extLst>
      <p:ext uri="{BB962C8B-B14F-4D97-AF65-F5344CB8AC3E}">
        <p14:creationId xmlns:p14="http://schemas.microsoft.com/office/powerpoint/2010/main" val="27056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Número de Slide 1"/>
          <p:cNvSpPr>
            <a:spLocks noGrp="1"/>
          </p:cNvSpPr>
          <p:nvPr>
            <p:ph type="sldNum" idx="10"/>
          </p:nvPr>
        </p:nvSpPr>
        <p:spPr/>
        <p:txBody>
          <a:bodyPr/>
          <a:lstStyle>
            <a:lvl1pPr>
              <a:defRPr/>
            </a:lvl1pPr>
          </a:lstStyle>
          <a:p>
            <a:fld id="{6C6CABA9-1CDD-422E-877D-5BE3CD2C0A7B}" type="slidenum">
              <a:rPr lang="pt-BR"/>
              <a:pPr/>
              <a:t>‹nº›</a:t>
            </a:fld>
            <a:endParaRPr lang="pt-BR"/>
          </a:p>
        </p:txBody>
      </p:sp>
    </p:spTree>
    <p:extLst>
      <p:ext uri="{BB962C8B-B14F-4D97-AF65-F5344CB8AC3E}">
        <p14:creationId xmlns:p14="http://schemas.microsoft.com/office/powerpoint/2010/main" val="81401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Número de Slide 4"/>
          <p:cNvSpPr>
            <a:spLocks noGrp="1"/>
          </p:cNvSpPr>
          <p:nvPr>
            <p:ph type="sldNum" idx="10"/>
          </p:nvPr>
        </p:nvSpPr>
        <p:spPr/>
        <p:txBody>
          <a:bodyPr/>
          <a:lstStyle>
            <a:lvl1pPr>
              <a:defRPr/>
            </a:lvl1pPr>
          </a:lstStyle>
          <a:p>
            <a:fld id="{4ADE7BAF-1FE0-4DF7-92D0-434DFF4CB0CD}" type="slidenum">
              <a:rPr lang="pt-BR"/>
              <a:pPr/>
              <a:t>‹nº›</a:t>
            </a:fld>
            <a:endParaRPr lang="pt-BR"/>
          </a:p>
        </p:txBody>
      </p:sp>
    </p:spTree>
    <p:extLst>
      <p:ext uri="{BB962C8B-B14F-4D97-AF65-F5344CB8AC3E}">
        <p14:creationId xmlns:p14="http://schemas.microsoft.com/office/powerpoint/2010/main" val="21571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Número de Slide 4"/>
          <p:cNvSpPr>
            <a:spLocks noGrp="1"/>
          </p:cNvSpPr>
          <p:nvPr>
            <p:ph type="sldNum" idx="10"/>
          </p:nvPr>
        </p:nvSpPr>
        <p:spPr/>
        <p:txBody>
          <a:bodyPr/>
          <a:lstStyle>
            <a:lvl1pPr>
              <a:defRPr/>
            </a:lvl1pPr>
          </a:lstStyle>
          <a:p>
            <a:fld id="{3220974E-DA2E-4177-8605-EB475909B3D6}" type="slidenum">
              <a:rPr lang="pt-BR"/>
              <a:pPr/>
              <a:t>‹nº›</a:t>
            </a:fld>
            <a:endParaRPr lang="pt-BR"/>
          </a:p>
        </p:txBody>
      </p:sp>
    </p:spTree>
    <p:extLst>
      <p:ext uri="{BB962C8B-B14F-4D97-AF65-F5344CB8AC3E}">
        <p14:creationId xmlns:p14="http://schemas.microsoft.com/office/powerpoint/2010/main" val="429087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642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Clique para editar o formato do texto do título</a:t>
            </a:r>
          </a:p>
        </p:txBody>
      </p:sp>
      <p:sp>
        <p:nvSpPr>
          <p:cNvPr id="1026" name="Rectangle 2"/>
          <p:cNvSpPr>
            <a:spLocks noGrp="1" noChangeArrowheads="1"/>
          </p:cNvSpPr>
          <p:nvPr>
            <p:ph type="body" idx="1"/>
          </p:nvPr>
        </p:nvSpPr>
        <p:spPr bwMode="auto">
          <a:xfrm>
            <a:off x="457200" y="1600200"/>
            <a:ext cx="8226425" cy="459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Clique para editar o formato do texto da estrutura de tópicos</a:t>
            </a:r>
          </a:p>
          <a:p>
            <a:pPr lvl="1"/>
            <a:r>
              <a:rPr lang="en-GB" smtClean="0"/>
              <a:t>2º Nível da estrutura de tópicos</a:t>
            </a:r>
          </a:p>
          <a:p>
            <a:pPr lvl="2"/>
            <a:r>
              <a:rPr lang="en-GB" smtClean="0"/>
              <a:t>3º Nível da estrutura de tópicos</a:t>
            </a:r>
          </a:p>
          <a:p>
            <a:pPr lvl="3"/>
            <a:r>
              <a:rPr lang="en-GB" smtClean="0"/>
              <a:t>4º Nível da estrutura de tópicos</a:t>
            </a:r>
          </a:p>
          <a:p>
            <a:pPr lvl="4"/>
            <a:r>
              <a:rPr lang="en-GB" smtClean="0"/>
              <a:t>5º Nível da estrutura de tópicos</a:t>
            </a:r>
          </a:p>
          <a:p>
            <a:pPr lvl="4"/>
            <a:r>
              <a:rPr lang="en-GB" smtClean="0"/>
              <a:t>6º Nível da estrutura de tópicos</a:t>
            </a:r>
          </a:p>
          <a:p>
            <a:pPr lvl="4"/>
            <a:r>
              <a:rPr lang="en-GB" smtClean="0"/>
              <a:t>7º Nível da estrutura de tópicos</a:t>
            </a:r>
          </a:p>
          <a:p>
            <a:pPr lvl="4"/>
            <a:r>
              <a:rPr lang="en-GB" smtClean="0"/>
              <a:t>8º Nível da estrutura de tópicos</a:t>
            </a:r>
          </a:p>
          <a:p>
            <a:pPr lvl="4"/>
            <a:r>
              <a:rPr lang="en-GB" smtClean="0"/>
              <a:t>9º Nível da estrutura de tópicos</a:t>
            </a:r>
          </a:p>
        </p:txBody>
      </p:sp>
      <p:sp>
        <p:nvSpPr>
          <p:cNvPr id="1027" name="Text Box 3"/>
          <p:cNvSpPr txBox="1">
            <a:spLocks noChangeArrowheads="1"/>
          </p:cNvSpPr>
          <p:nvPr/>
        </p:nvSpPr>
        <p:spPr bwMode="auto">
          <a:xfrm>
            <a:off x="457200" y="6353175"/>
            <a:ext cx="213201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1028" name="Text Box 4"/>
          <p:cNvSpPr txBox="1">
            <a:spLocks noChangeArrowheads="1"/>
          </p:cNvSpPr>
          <p:nvPr/>
        </p:nvSpPr>
        <p:spPr bwMode="auto">
          <a:xfrm>
            <a:off x="3124200" y="6354763"/>
            <a:ext cx="289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1029" name="Rectangle 5"/>
          <p:cNvSpPr>
            <a:spLocks noGrp="1" noChangeArrowheads="1"/>
          </p:cNvSpPr>
          <p:nvPr>
            <p:ph type="sldNum"/>
          </p:nvPr>
        </p:nvSpPr>
        <p:spPr bwMode="auto">
          <a:xfrm>
            <a:off x="6553200" y="6353175"/>
            <a:ext cx="213042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5E0E575-1ECF-44D0-B7F2-6D62207BFC43}"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140325" y="2017713"/>
            <a:ext cx="381476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1pPr>
            <a:lvl2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2pPr>
            <a:lvl3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3pPr>
            <a:lvl4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4pPr>
            <a:lvl5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Calibri" panose="020F0502020204030204" pitchFamily="34" charset="0"/>
                <a:ea typeface="Microsoft YaHei" panose="020B0503020204020204" pitchFamily="34" charset="-122"/>
              </a:defRPr>
            </a:lvl9pPr>
          </a:lstStyle>
          <a:p>
            <a:pPr eaLnBrk="1" hangingPunct="1">
              <a:spcBef>
                <a:spcPts val="800"/>
              </a:spcBef>
              <a:buClrTx/>
              <a:buFontTx/>
              <a:buNone/>
            </a:pPr>
            <a:r>
              <a:rPr lang="pt-BR" sz="3200">
                <a:solidFill>
                  <a:srgbClr val="000000"/>
                </a:solidFill>
              </a:rPr>
              <a:t> </a:t>
            </a:r>
          </a:p>
          <a:p>
            <a:pPr eaLnBrk="1" hangingPunct="1">
              <a:spcBef>
                <a:spcPts val="800"/>
              </a:spcBef>
              <a:buClrTx/>
              <a:buFontTx/>
              <a:buNone/>
            </a:pPr>
            <a:endParaRPr lang="pt-BR" sz="3200">
              <a:solidFill>
                <a:srgbClr val="000000"/>
              </a:solidFill>
            </a:endParaRPr>
          </a:p>
          <a:p>
            <a:pPr eaLnBrk="1" hangingPunct="1">
              <a:spcBef>
                <a:spcPts val="800"/>
              </a:spcBef>
              <a:buClrTx/>
              <a:buFontTx/>
              <a:buNone/>
            </a:pPr>
            <a:endParaRPr lang="pt-BR" sz="320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0"/>
            <a:ext cx="5329238" cy="3629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p:cNvSpPr txBox="1">
            <a:spLocks noChangeArrowheads="1"/>
          </p:cNvSpPr>
          <p:nvPr/>
        </p:nvSpPr>
        <p:spPr bwMode="auto">
          <a:xfrm>
            <a:off x="5837238" y="6132513"/>
            <a:ext cx="3384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buClrTx/>
              <a:buFontTx/>
              <a:buNone/>
            </a:pPr>
            <a:r>
              <a:rPr lang="pt-BR">
                <a:solidFill>
                  <a:srgbClr val="000000"/>
                </a:solidFill>
                <a:latin typeface="Stencil" panose="040409050D0802020404" pitchFamily="82" charset="0"/>
              </a:rPr>
              <a:t>PROFESSORA MONSSUETE</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256088"/>
            <a:ext cx="2438400" cy="1876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79388" y="1125538"/>
            <a:ext cx="8856662" cy="578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675"/>
              </a:spcBef>
              <a:buClrTx/>
              <a:buFontTx/>
              <a:buNone/>
            </a:pPr>
            <a:r>
              <a:rPr lang="pt-BR" sz="2700">
                <a:solidFill>
                  <a:srgbClr val="000000"/>
                </a:solidFill>
              </a:rPr>
              <a:t>1-  O assunto tratado no fragmento é relativo à língua portuguesa e foi publicado em uma revista destinada a professores. Entre as características próprias desse tipo de texto, identificam-se as marcas linguísticas próprias do uso</a:t>
            </a:r>
          </a:p>
          <a:p>
            <a:pPr algn="just" eaLnBrk="1" hangingPunct="1">
              <a:lnSpc>
                <a:spcPct val="90000"/>
              </a:lnSpc>
              <a:spcBef>
                <a:spcPts val="675"/>
              </a:spcBef>
              <a:buFont typeface="Arial" panose="020B0604020202020204" pitchFamily="34" charset="0"/>
              <a:buChar char="•"/>
            </a:pPr>
            <a:r>
              <a:rPr lang="pt-BR" sz="2700">
                <a:solidFill>
                  <a:srgbClr val="000000"/>
                </a:solidFill>
              </a:rPr>
              <a:t>A - regional, pela presença de léxico de determinada região do Brasil. </a:t>
            </a:r>
          </a:p>
          <a:p>
            <a:pPr algn="just" eaLnBrk="1" hangingPunct="1">
              <a:lnSpc>
                <a:spcPct val="90000"/>
              </a:lnSpc>
              <a:spcBef>
                <a:spcPts val="675"/>
              </a:spcBef>
              <a:buFont typeface="Arial" panose="020B0604020202020204" pitchFamily="34" charset="0"/>
              <a:buChar char="•"/>
            </a:pPr>
            <a:r>
              <a:rPr lang="pt-BR" sz="2700">
                <a:solidFill>
                  <a:srgbClr val="000000"/>
                </a:solidFill>
              </a:rPr>
              <a:t>B - literário, pela conformidade com as normas da gramática.</a:t>
            </a:r>
          </a:p>
          <a:p>
            <a:pPr algn="just" eaLnBrk="1" hangingPunct="1">
              <a:lnSpc>
                <a:spcPct val="90000"/>
              </a:lnSpc>
              <a:spcBef>
                <a:spcPts val="675"/>
              </a:spcBef>
              <a:buFont typeface="Arial" panose="020B0604020202020204" pitchFamily="34" charset="0"/>
              <a:buChar char="•"/>
            </a:pPr>
            <a:r>
              <a:rPr lang="pt-BR" sz="2700">
                <a:solidFill>
                  <a:srgbClr val="000000"/>
                </a:solidFill>
              </a:rPr>
              <a:t>C - técnico, por meio de expressões próprias de textos científicos</a:t>
            </a:r>
          </a:p>
          <a:p>
            <a:pPr algn="just" eaLnBrk="1" hangingPunct="1">
              <a:lnSpc>
                <a:spcPct val="90000"/>
              </a:lnSpc>
              <a:spcBef>
                <a:spcPts val="675"/>
              </a:spcBef>
              <a:buFont typeface="Arial" panose="020B0604020202020204" pitchFamily="34" charset="0"/>
              <a:buChar char="•"/>
            </a:pPr>
            <a:r>
              <a:rPr lang="pt-BR" sz="2700">
                <a:solidFill>
                  <a:srgbClr val="000000"/>
                </a:solidFill>
              </a:rPr>
              <a:t>D - coloquial, por meio do registro de informalidade.</a:t>
            </a:r>
          </a:p>
          <a:p>
            <a:pPr algn="just" eaLnBrk="1" hangingPunct="1">
              <a:lnSpc>
                <a:spcPct val="90000"/>
              </a:lnSpc>
              <a:spcBef>
                <a:spcPts val="675"/>
              </a:spcBef>
              <a:buFont typeface="Arial" panose="020B0604020202020204" pitchFamily="34" charset="0"/>
              <a:buChar char="•"/>
            </a:pPr>
            <a:r>
              <a:rPr lang="pt-BR" sz="2700">
                <a:solidFill>
                  <a:srgbClr val="000000"/>
                </a:solidFill>
              </a:rPr>
              <a:t>E - oral, por meio do uso de expressões típicas da oralidade.</a:t>
            </a:r>
          </a:p>
          <a:p>
            <a:pPr algn="just" eaLnBrk="1" hangingPunct="1">
              <a:lnSpc>
                <a:spcPct val="90000"/>
              </a:lnSpc>
              <a:spcBef>
                <a:spcPts val="675"/>
              </a:spcBef>
              <a:buClrTx/>
              <a:buFontTx/>
              <a:buNone/>
            </a:pPr>
            <a:endParaRPr lang="pt-BR" sz="27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13314" name="Text Box 2"/>
          <p:cNvSpPr txBox="1">
            <a:spLocks noChangeArrowheads="1"/>
          </p:cNvSpPr>
          <p:nvPr/>
        </p:nvSpPr>
        <p:spPr bwMode="auto">
          <a:xfrm>
            <a:off x="457200" y="1600200"/>
            <a:ext cx="82280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60350"/>
            <a:ext cx="8145463" cy="577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14338" name="Text Box 2"/>
          <p:cNvSpPr txBox="1">
            <a:spLocks noChangeArrowheads="1"/>
          </p:cNvSpPr>
          <p:nvPr/>
        </p:nvSpPr>
        <p:spPr bwMode="auto">
          <a:xfrm>
            <a:off x="107950" y="333375"/>
            <a:ext cx="9036050" cy="652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ClrTx/>
              <a:buFontTx/>
              <a:buNone/>
            </a:pPr>
            <a:r>
              <a:rPr lang="pt-BR" sz="2800">
                <a:solidFill>
                  <a:srgbClr val="000000"/>
                </a:solidFill>
              </a:rPr>
              <a:t>2- Tendo em vista a segunda fala do personagem entrevistado, constata-se que</a:t>
            </a:r>
          </a:p>
          <a:p>
            <a:pPr algn="just" eaLnBrk="1" hangingPunct="1">
              <a:spcBef>
                <a:spcPts val="800"/>
              </a:spcBef>
              <a:buClrTx/>
              <a:buFontTx/>
              <a:buNone/>
            </a:pPr>
            <a:r>
              <a:rPr lang="pt-BR" sz="2800">
                <a:solidFill>
                  <a:srgbClr val="000000"/>
                </a:solidFill>
              </a:rPr>
              <a:t>A-  o entrevistado deseja convencer o jornalista a não publicar um livro.</a:t>
            </a:r>
          </a:p>
          <a:p>
            <a:pPr algn="just" eaLnBrk="1" hangingPunct="1">
              <a:spcBef>
                <a:spcPts val="800"/>
              </a:spcBef>
              <a:buClrTx/>
              <a:buFontTx/>
              <a:buNone/>
            </a:pPr>
            <a:r>
              <a:rPr lang="pt-BR" sz="2800">
                <a:solidFill>
                  <a:srgbClr val="000000"/>
                </a:solidFill>
              </a:rPr>
              <a:t>B-  o principal objetivo do entrevistado é explicar o significado da palavra motivação.</a:t>
            </a:r>
          </a:p>
          <a:p>
            <a:pPr algn="just" eaLnBrk="1" hangingPunct="1">
              <a:spcBef>
                <a:spcPts val="800"/>
              </a:spcBef>
              <a:buClrTx/>
              <a:buFontTx/>
              <a:buNone/>
            </a:pPr>
            <a:r>
              <a:rPr lang="pt-BR" sz="2800">
                <a:solidFill>
                  <a:srgbClr val="000000"/>
                </a:solidFill>
              </a:rPr>
              <a:t>C-  são utilizados diversos recursos da linguagem literária, tais como a metáfora e a metonímia.</a:t>
            </a:r>
          </a:p>
          <a:p>
            <a:pPr algn="just" eaLnBrk="1" hangingPunct="1">
              <a:spcBef>
                <a:spcPts val="800"/>
              </a:spcBef>
              <a:buClrTx/>
              <a:buFontTx/>
              <a:buNone/>
            </a:pPr>
            <a:r>
              <a:rPr lang="pt-BR" sz="2800">
                <a:solidFill>
                  <a:srgbClr val="000000"/>
                </a:solidFill>
              </a:rPr>
              <a:t>D-  o entrevistado deseja informar de modo objetivo o jornalista sobre as etapas de produção de um livro.</a:t>
            </a:r>
          </a:p>
          <a:p>
            <a:pPr algn="just" eaLnBrk="1" hangingPunct="1">
              <a:spcBef>
                <a:spcPts val="800"/>
              </a:spcBef>
              <a:buClrTx/>
              <a:buFontTx/>
              <a:buNone/>
            </a:pPr>
            <a:r>
              <a:rPr lang="pt-BR" sz="2800">
                <a:solidFill>
                  <a:srgbClr val="000000"/>
                </a:solidFill>
              </a:rPr>
              <a:t>E- o principal objetivo do entrevistado é evidenciar seu sentimento com relação ao processo de produção de um livro.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114300"/>
            <a:ext cx="82296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000" b="1" i="1">
                <a:solidFill>
                  <a:srgbClr val="000000"/>
                </a:solidFill>
              </a:rPr>
              <a:t>MANDIOCA – mais um presente da Amazônia</a:t>
            </a:r>
            <a:br>
              <a:rPr lang="pt-BR" sz="4000" b="1" i="1">
                <a:solidFill>
                  <a:srgbClr val="000000"/>
                </a:solidFill>
              </a:rPr>
            </a:br>
            <a:endParaRPr lang="pt-BR" sz="4000" b="1" i="1">
              <a:solidFill>
                <a:srgbClr val="000000"/>
              </a:solidFill>
            </a:endParaRPr>
          </a:p>
        </p:txBody>
      </p:sp>
      <p:sp>
        <p:nvSpPr>
          <p:cNvPr id="15362" name="Text Box 2"/>
          <p:cNvSpPr txBox="1">
            <a:spLocks noChangeArrowheads="1"/>
          </p:cNvSpPr>
          <p:nvPr/>
        </p:nvSpPr>
        <p:spPr bwMode="auto">
          <a:xfrm>
            <a:off x="179388" y="1079500"/>
            <a:ext cx="8964612" cy="558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750"/>
              </a:spcBef>
              <a:buClrTx/>
              <a:buFontTx/>
              <a:buNone/>
            </a:pPr>
            <a:r>
              <a:rPr lang="pt-BR" sz="3000">
                <a:solidFill>
                  <a:srgbClr val="000000"/>
                </a:solidFill>
              </a:rPr>
              <a:t>  Aipim,  castelinha,  macaxeira,  maniva,  maniveira.  As designações da “Manihot utilissima” podem variar de região, no Brasil, mas uma delas deve ser levada em conta em todo o território nacional: pão-de-pobre -  e por motivos óbvios. Rica em fécula, a mandioca — uma planta rústica e nativa da Amazônia disseminada no mundo inteiro, especialmente pelos colonizadores portugueses — é a base de sustento de muitos brasileiros e o único alimento disponível para mais de 600 milhões de pessoas em vários pontos do planeta, e em particular em algumas regiões da África.</a:t>
            </a:r>
          </a:p>
          <a:p>
            <a:pPr eaLnBrk="1" hangingPunct="1">
              <a:lnSpc>
                <a:spcPct val="90000"/>
              </a:lnSpc>
              <a:spcBef>
                <a:spcPts val="225"/>
              </a:spcBef>
              <a:buFont typeface="Arial" panose="020B0604020202020204" pitchFamily="34" charset="0"/>
              <a:buChar char="•"/>
            </a:pPr>
            <a:r>
              <a:rPr lang="pt-BR" sz="900">
                <a:solidFill>
                  <a:srgbClr val="000000"/>
                </a:solidFill>
              </a:rPr>
              <a:t>. Fev. 2005 (fragmento).</a:t>
            </a:r>
          </a:p>
          <a:p>
            <a:pPr eaLnBrk="1" hangingPunct="1">
              <a:lnSpc>
                <a:spcPct val="90000"/>
              </a:lnSpc>
              <a:spcBef>
                <a:spcPts val="225"/>
              </a:spcBef>
              <a:buClrTx/>
              <a:buFontTx/>
              <a:buNone/>
            </a:pPr>
            <a:endParaRPr lang="pt-BR" sz="9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79388" y="1196975"/>
            <a:ext cx="8964612" cy="577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80000"/>
              </a:lnSpc>
              <a:spcBef>
                <a:spcPts val="750"/>
              </a:spcBef>
              <a:buClrTx/>
              <a:buFontTx/>
              <a:buNone/>
            </a:pPr>
            <a:r>
              <a:rPr lang="pt-BR" sz="3000">
                <a:solidFill>
                  <a:srgbClr val="000000"/>
                </a:solidFill>
              </a:rPr>
              <a:t>3-   De acordo com o texto, há no Brasil uma variedade de nomes  para  a  Manihot  utilissima,  nome científico de mandioca. Esse fenômeno revela que</a:t>
            </a:r>
          </a:p>
          <a:p>
            <a:pPr algn="just" eaLnBrk="1" hangingPunct="1">
              <a:lnSpc>
                <a:spcPct val="80000"/>
              </a:lnSpc>
              <a:spcBef>
                <a:spcPts val="750"/>
              </a:spcBef>
              <a:buFont typeface="Arial" panose="020B0604020202020204" pitchFamily="34" charset="0"/>
              <a:buChar char="•"/>
            </a:pPr>
            <a:r>
              <a:rPr lang="pt-BR" sz="3000">
                <a:solidFill>
                  <a:srgbClr val="000000"/>
                </a:solidFill>
              </a:rPr>
              <a:t>A  - existem  variedades  regionais  para  nomear  uma mesma espécie de planta.</a:t>
            </a:r>
          </a:p>
          <a:p>
            <a:pPr algn="just" eaLnBrk="1" hangingPunct="1">
              <a:lnSpc>
                <a:spcPct val="80000"/>
              </a:lnSpc>
              <a:spcBef>
                <a:spcPts val="750"/>
              </a:spcBef>
              <a:buFont typeface="Arial" panose="020B0604020202020204" pitchFamily="34" charset="0"/>
              <a:buChar char="•"/>
            </a:pPr>
            <a:r>
              <a:rPr lang="pt-BR" sz="3000">
                <a:solidFill>
                  <a:srgbClr val="000000"/>
                </a:solidFill>
              </a:rPr>
              <a:t>B  - mandioca é nome específico para a espécie existente  na região amazônica.</a:t>
            </a:r>
          </a:p>
          <a:p>
            <a:pPr algn="just" eaLnBrk="1" hangingPunct="1">
              <a:lnSpc>
                <a:spcPct val="80000"/>
              </a:lnSpc>
              <a:spcBef>
                <a:spcPts val="750"/>
              </a:spcBef>
              <a:buFont typeface="Arial" panose="020B0604020202020204" pitchFamily="34" charset="0"/>
              <a:buChar char="•"/>
            </a:pPr>
            <a:r>
              <a:rPr lang="pt-BR" sz="3000">
                <a:solidFill>
                  <a:srgbClr val="000000"/>
                </a:solidFill>
              </a:rPr>
              <a:t>C  - “pão-de-pobre” é designação específica para a planta da região amazônica.</a:t>
            </a:r>
          </a:p>
          <a:p>
            <a:pPr algn="just" eaLnBrk="1" hangingPunct="1">
              <a:lnSpc>
                <a:spcPct val="80000"/>
              </a:lnSpc>
              <a:spcBef>
                <a:spcPts val="750"/>
              </a:spcBef>
              <a:buFont typeface="Arial" panose="020B0604020202020204" pitchFamily="34" charset="0"/>
              <a:buChar char="•"/>
            </a:pPr>
            <a:r>
              <a:rPr lang="pt-BR" sz="3000">
                <a:solidFill>
                  <a:srgbClr val="000000"/>
                </a:solidFill>
              </a:rPr>
              <a:t>D  os nomes designam espécies diferentes da planta, conforme a região.</a:t>
            </a:r>
          </a:p>
          <a:p>
            <a:pPr algn="just" eaLnBrk="1" hangingPunct="1">
              <a:lnSpc>
                <a:spcPct val="80000"/>
              </a:lnSpc>
              <a:spcBef>
                <a:spcPts val="750"/>
              </a:spcBef>
              <a:buFont typeface="Arial" panose="020B0604020202020204" pitchFamily="34" charset="0"/>
              <a:buChar char="•"/>
            </a:pPr>
            <a:r>
              <a:rPr lang="pt-BR" sz="3000">
                <a:solidFill>
                  <a:srgbClr val="000000"/>
                </a:solidFill>
              </a:rPr>
              <a:t>E  a  planta  é  nomeada  conforme  as particularidades que apresenta.</a:t>
            </a:r>
          </a:p>
          <a:p>
            <a:pPr eaLnBrk="1" hangingPunct="1">
              <a:lnSpc>
                <a:spcPct val="80000"/>
              </a:lnSpc>
              <a:spcBef>
                <a:spcPts val="750"/>
              </a:spcBef>
              <a:buClrTx/>
              <a:buFontTx/>
              <a:buNone/>
            </a:pPr>
            <a:endParaRPr lang="pt-BR" sz="3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07950" y="476250"/>
            <a:ext cx="8928100" cy="637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675"/>
              </a:spcBef>
              <a:buClrTx/>
              <a:buFontTx/>
              <a:buNone/>
            </a:pPr>
            <a:r>
              <a:rPr lang="pt-BR" sz="2700">
                <a:solidFill>
                  <a:srgbClr val="000000"/>
                </a:solidFill>
              </a:rPr>
              <a:t>Motivadas ou não historicamente, normas prestigiadas ou  estigmatizadas  pela  comunidade  sobrepõem-se  ao longo do território, seja numa relação de oposição, seja de  complementaridade, sem, contudo, anular a interseção de  usos que configuram uma norma nacional distinta da do  português europeu. Ao  focalizar essa questão, que opõe não só as normas do português de Portugal às normas do português brasileiro, mas  também as chamadas normas cultas  locais às populares ou vernáculas, deve-se  insistir na  ideia  de  que  essas  normas  se  consolidaram  em diferentes momentos da nossa história e que só a partir do século XVIII se pode começar a pensar na bifurcação das variantes continentais, ora em consequência de mudanças ocorridas no Brasil, ora em Portugal, ora, ainda, em ambos os territórios.</a:t>
            </a:r>
          </a:p>
          <a:p>
            <a:pPr algn="just" eaLnBrk="1" hangingPunct="1">
              <a:lnSpc>
                <a:spcPct val="90000"/>
              </a:lnSpc>
              <a:spcBef>
                <a:spcPts val="275"/>
              </a:spcBef>
              <a:buFont typeface="Arial" panose="020B0604020202020204" pitchFamily="34" charset="0"/>
              <a:buChar char="•"/>
            </a:pPr>
            <a:r>
              <a:rPr lang="pt-BR" sz="1100">
                <a:solidFill>
                  <a:srgbClr val="000000"/>
                </a:solidFill>
              </a:rPr>
              <a:t>CALLOU, D. Gramática, variação e normas. In: VIEIRA, S. R.; BRANDÃO, S. (orgs). descrição e uso. São Paulo: Contexto, 2007 (adaptado).</a:t>
            </a:r>
          </a:p>
          <a:p>
            <a:pPr algn="just" eaLnBrk="1" hangingPunct="1">
              <a:lnSpc>
                <a:spcPct val="90000"/>
              </a:lnSpc>
              <a:spcBef>
                <a:spcPts val="275"/>
              </a:spcBef>
              <a:buClrTx/>
              <a:buFontTx/>
              <a:buNone/>
            </a:pPr>
            <a:endParaRPr lang="pt-BR" sz="11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07950" y="1196975"/>
            <a:ext cx="8928100" cy="554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80000"/>
              </a:lnSpc>
              <a:spcBef>
                <a:spcPts val="625"/>
              </a:spcBef>
              <a:buClrTx/>
              <a:buFontTx/>
              <a:buNone/>
            </a:pPr>
            <a:r>
              <a:rPr lang="pt-BR" sz="2500">
                <a:solidFill>
                  <a:srgbClr val="000000"/>
                </a:solidFill>
              </a:rPr>
              <a:t>4-  O  português  do  Brasil  não  é  uma  língua  uniforme. A  variação linguística é um fenômeno natural, ao qual todas as  línguas estão sujeitas. Ao considerar as variedades linguísticas, o  texto mostra que as normas podem  ser aprovadas  ou  condenadas  socialmente,  chamando  a  atenção do leitor para a</a:t>
            </a:r>
          </a:p>
          <a:p>
            <a:pPr algn="just" eaLnBrk="1" hangingPunct="1">
              <a:lnSpc>
                <a:spcPct val="80000"/>
              </a:lnSpc>
              <a:spcBef>
                <a:spcPts val="625"/>
              </a:spcBef>
              <a:buClrTx/>
              <a:buFontTx/>
              <a:buNone/>
            </a:pPr>
            <a:r>
              <a:rPr lang="pt-BR" sz="2500">
                <a:solidFill>
                  <a:srgbClr val="000000"/>
                </a:solidFill>
              </a:rPr>
              <a:t>A- desconsideração  da  existência  das  normas populares pelos falantes da norma culta.</a:t>
            </a:r>
          </a:p>
          <a:p>
            <a:pPr algn="just" eaLnBrk="1" hangingPunct="1">
              <a:lnSpc>
                <a:spcPct val="80000"/>
              </a:lnSpc>
              <a:spcBef>
                <a:spcPts val="625"/>
              </a:spcBef>
              <a:buClrTx/>
              <a:buFontTx/>
              <a:buNone/>
            </a:pPr>
            <a:r>
              <a:rPr lang="pt-BR" sz="2500">
                <a:solidFill>
                  <a:srgbClr val="000000"/>
                </a:solidFill>
              </a:rPr>
              <a:t>B- difusão  do  português  de  Portugal  em  todas  as regiões do Brasil só a partir do século XVIII.</a:t>
            </a:r>
          </a:p>
          <a:p>
            <a:pPr algn="just" eaLnBrk="1" hangingPunct="1">
              <a:lnSpc>
                <a:spcPct val="80000"/>
              </a:lnSpc>
              <a:spcBef>
                <a:spcPts val="625"/>
              </a:spcBef>
              <a:buClrTx/>
              <a:buFontTx/>
              <a:buNone/>
            </a:pPr>
            <a:r>
              <a:rPr lang="pt-BR" sz="2500">
                <a:solidFill>
                  <a:srgbClr val="000000"/>
                </a:solidFill>
              </a:rPr>
              <a:t>C- existência de usos da língua que caracterizam uma norma nacional do Brasil, distinta da de Portugal.</a:t>
            </a:r>
          </a:p>
          <a:p>
            <a:pPr algn="just" eaLnBrk="1" hangingPunct="1">
              <a:lnSpc>
                <a:spcPct val="80000"/>
              </a:lnSpc>
              <a:spcBef>
                <a:spcPts val="625"/>
              </a:spcBef>
              <a:buClrTx/>
              <a:buFontTx/>
              <a:buNone/>
            </a:pPr>
            <a:r>
              <a:rPr lang="pt-BR" sz="2500">
                <a:solidFill>
                  <a:srgbClr val="000000"/>
                </a:solidFill>
              </a:rPr>
              <a:t>D- inexistência de normas cultas locais e populares ou vernáculas em um determinado país.</a:t>
            </a:r>
          </a:p>
          <a:p>
            <a:pPr algn="just" eaLnBrk="1" hangingPunct="1">
              <a:lnSpc>
                <a:spcPct val="80000"/>
              </a:lnSpc>
              <a:spcBef>
                <a:spcPts val="625"/>
              </a:spcBef>
              <a:buClrTx/>
              <a:buFontTx/>
              <a:buNone/>
            </a:pPr>
            <a:r>
              <a:rPr lang="pt-BR" sz="2500">
                <a:solidFill>
                  <a:srgbClr val="000000"/>
                </a:solidFill>
              </a:rPr>
              <a:t>E - necessidade de  se  rejeitar a  ideia de que os usos frequentes de uma língua devem ser aceitos.</a:t>
            </a:r>
          </a:p>
          <a:p>
            <a:pPr eaLnBrk="1" hangingPunct="1">
              <a:lnSpc>
                <a:spcPct val="80000"/>
              </a:lnSpc>
              <a:spcBef>
                <a:spcPts val="625"/>
              </a:spcBef>
              <a:buClrTx/>
              <a:buFontTx/>
              <a:buNone/>
            </a:pPr>
            <a:endParaRPr lang="pt-BR" sz="25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07950" y="1196975"/>
            <a:ext cx="8928100" cy="597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80000"/>
              </a:lnSpc>
              <a:spcBef>
                <a:spcPts val="700"/>
              </a:spcBef>
              <a:buClrTx/>
              <a:buFontTx/>
              <a:buNone/>
            </a:pPr>
            <a:r>
              <a:rPr lang="pt-BR" sz="2800">
                <a:solidFill>
                  <a:srgbClr val="000000"/>
                </a:solidFill>
              </a:rPr>
              <a:t>Há certos usos consagrados na  fala, e até mesmo  na escrita, que, a depender do estrato social e do nível  de escolaridade do falante, são, sem dúvida, previsíveis.  Ocorrem  até  mesmo  em  falantes  que  dominam  a  variedade padrão, pois, na verdade, revelam tendências  existentes  na  língua  em  seu  processo  de  mudança  que não podem ser bloqueadas em nome de um “ideal linguístico”  que  estaria  representado  pelas  regras  da  gramática  normativa.  Usos  como  ter  por  haver  em  construções existenciais (tem muitos livros na estante),  o do pronome objeto na posição de  sujeito  (para mim o trabalho), a não-concordância das passivas com  se  (aluga-se casas) são  indícios da existência, não de  uma norma única, mas de uma pluralidade de normas, entendida,  mais  uma  vez,  norma  como conjunto de hábitos linguísticos, sem implicar juízo de valor.</a:t>
            </a:r>
          </a:p>
          <a:p>
            <a:pPr eaLnBrk="1" hangingPunct="1">
              <a:lnSpc>
                <a:spcPct val="80000"/>
              </a:lnSpc>
              <a:spcBef>
                <a:spcPts val="275"/>
              </a:spcBef>
              <a:buClrTx/>
              <a:buFontTx/>
              <a:buNone/>
            </a:pPr>
            <a:r>
              <a:rPr lang="pt-BR" sz="1100">
                <a:solidFill>
                  <a:srgbClr val="000000"/>
                </a:solidFill>
              </a:rPr>
              <a:t>CALLOU, D. Gramática, variação e normas. In: VIEIRA, S. R.; BRANDÃO, S. (orgs). </a:t>
            </a:r>
          </a:p>
          <a:p>
            <a:pPr eaLnBrk="1" hangingPunct="1">
              <a:lnSpc>
                <a:spcPct val="80000"/>
              </a:lnSpc>
              <a:spcBef>
                <a:spcPts val="275"/>
              </a:spcBef>
              <a:buClrTx/>
              <a:buFontTx/>
              <a:buNone/>
            </a:pPr>
            <a:endParaRPr lang="pt-BR" sz="11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0" y="549275"/>
            <a:ext cx="9144000" cy="619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80000"/>
              </a:lnSpc>
              <a:spcBef>
                <a:spcPts val="550"/>
              </a:spcBef>
              <a:buClrTx/>
              <a:buFontTx/>
              <a:buNone/>
            </a:pPr>
            <a:r>
              <a:rPr lang="pt-BR" sz="2200">
                <a:solidFill>
                  <a:srgbClr val="000000"/>
                </a:solidFill>
              </a:rPr>
              <a:t>5) Considerando a reflexão trazida no texto a respeito da multiplicidade do discurso, verifica-se que</a:t>
            </a:r>
          </a:p>
          <a:p>
            <a:pPr algn="just" eaLnBrk="1" hangingPunct="1">
              <a:lnSpc>
                <a:spcPct val="80000"/>
              </a:lnSpc>
              <a:spcBef>
                <a:spcPts val="550"/>
              </a:spcBef>
              <a:buClrTx/>
              <a:buFontTx/>
              <a:buNone/>
            </a:pPr>
            <a:r>
              <a:rPr lang="pt-BR" sz="2200">
                <a:solidFill>
                  <a:srgbClr val="000000"/>
                </a:solidFill>
              </a:rPr>
              <a:t>A  estudantes  que  não  conhecem  as  diferenças  entre  língua  escrita  e  língua  falada  empregam,  indistintamente,  usos  aceitos  na  conversa  com  amigos quando vão elaborar um texto escrito. </a:t>
            </a:r>
          </a:p>
          <a:p>
            <a:pPr algn="just" eaLnBrk="1" hangingPunct="1">
              <a:lnSpc>
                <a:spcPct val="80000"/>
              </a:lnSpc>
              <a:spcBef>
                <a:spcPts val="550"/>
              </a:spcBef>
              <a:buClrTx/>
              <a:buFontTx/>
              <a:buNone/>
            </a:pPr>
            <a:r>
              <a:rPr lang="pt-BR" sz="2200">
                <a:solidFill>
                  <a:srgbClr val="000000"/>
                </a:solidFill>
              </a:rPr>
              <a:t>B  falantes  que  dominam  a  variedade  padrão  do  português  do  Brasil  demonstram  usos  que confirmam a diferença entre a norma idealizada e a efetivamente praticada, mesmo por  falantes mais  escolarizados.</a:t>
            </a:r>
          </a:p>
          <a:p>
            <a:pPr algn="just" eaLnBrk="1" hangingPunct="1">
              <a:lnSpc>
                <a:spcPct val="80000"/>
              </a:lnSpc>
              <a:spcBef>
                <a:spcPts val="550"/>
              </a:spcBef>
              <a:buClrTx/>
              <a:buFontTx/>
              <a:buNone/>
            </a:pPr>
            <a:r>
              <a:rPr lang="pt-BR" sz="2200">
                <a:solidFill>
                  <a:srgbClr val="000000"/>
                </a:solidFill>
              </a:rPr>
              <a:t>C  moradores de diversas regiões do país que enfrentam  dificuldades ao se expressar na escrita revelam a constante modificação das regras de emprego de pronomes e os casos especiais de concordância. </a:t>
            </a:r>
          </a:p>
          <a:p>
            <a:pPr algn="just" eaLnBrk="1" hangingPunct="1">
              <a:lnSpc>
                <a:spcPct val="80000"/>
              </a:lnSpc>
              <a:spcBef>
                <a:spcPts val="550"/>
              </a:spcBef>
              <a:buClrTx/>
              <a:buFontTx/>
              <a:buNone/>
            </a:pPr>
            <a:r>
              <a:rPr lang="pt-BR" sz="2200">
                <a:solidFill>
                  <a:srgbClr val="000000"/>
                </a:solidFill>
              </a:rPr>
              <a:t>D  pessoas  que  se  julgam  no  direito  de  contrariar  a  gramática ensinada na escola gostam de apresentar  usos não aceitos socialmente para esconderem seu desconhecimento da norma padrão.</a:t>
            </a:r>
          </a:p>
          <a:p>
            <a:pPr algn="just" eaLnBrk="1" hangingPunct="1">
              <a:lnSpc>
                <a:spcPct val="80000"/>
              </a:lnSpc>
              <a:spcBef>
                <a:spcPts val="550"/>
              </a:spcBef>
              <a:buClrTx/>
              <a:buFontTx/>
              <a:buNone/>
            </a:pPr>
            <a:r>
              <a:rPr lang="pt-BR" sz="2200">
                <a:solidFill>
                  <a:srgbClr val="000000"/>
                </a:solidFill>
              </a:rPr>
              <a:t>E  usuários que desvendam os mistérios e sutilezas da língua portuguesa empregam    formas do verbo  ter quando, na verdade, deveriam usar formas do verbo haver, contrariando as regras gramaticais.</a:t>
            </a:r>
          </a:p>
          <a:p>
            <a:pPr algn="just" eaLnBrk="1" hangingPunct="1">
              <a:lnSpc>
                <a:spcPct val="80000"/>
              </a:lnSpc>
              <a:spcBef>
                <a:spcPts val="550"/>
              </a:spcBef>
              <a:buClrTx/>
              <a:buFontTx/>
              <a:buNone/>
            </a:pPr>
            <a:endParaRPr lang="pt-BR" sz="22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1604963"/>
            <a:ext cx="8228013" cy="545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28625" indent="-32385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1pPr>
            <a:lvl2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2pPr>
            <a:lvl3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3pPr>
            <a:lvl4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4pPr>
            <a:lvl5pPr>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28625" algn="l"/>
                <a:tab pos="876300" algn="l"/>
                <a:tab pos="1325563" algn="l"/>
                <a:tab pos="1774825" algn="l"/>
                <a:tab pos="2224088" algn="l"/>
                <a:tab pos="2673350" algn="l"/>
                <a:tab pos="3122613" algn="l"/>
                <a:tab pos="3571875" algn="l"/>
                <a:tab pos="4021138" algn="l"/>
                <a:tab pos="4470400" algn="l"/>
                <a:tab pos="4919663" algn="l"/>
                <a:tab pos="5368925" algn="l"/>
                <a:tab pos="5818188" algn="l"/>
                <a:tab pos="6267450" algn="l"/>
                <a:tab pos="6716713" algn="l"/>
                <a:tab pos="7165975" algn="l"/>
                <a:tab pos="7615238" algn="l"/>
                <a:tab pos="8064500" algn="l"/>
                <a:tab pos="8513763" algn="l"/>
                <a:tab pos="8963025" algn="l"/>
                <a:tab pos="94122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90000"/>
              </a:lnSpc>
              <a:spcAft>
                <a:spcPts val="1413"/>
              </a:spcAft>
              <a:buClr>
                <a:srgbClr val="0066CC"/>
              </a:buClr>
              <a:buSzPct val="45000"/>
              <a:buFont typeface="Wingdings" panose="05000000000000000000" pitchFamily="2" charset="2"/>
              <a:buChar char=""/>
            </a:pPr>
            <a:r>
              <a:rPr lang="fi-FI" sz="3200">
                <a:solidFill>
                  <a:srgbClr val="DC2300"/>
                </a:solidFill>
                <a:latin typeface="Arial" panose="020B0604020202020204" pitchFamily="34" charset="0"/>
              </a:rPr>
              <a:t>Estrangeirismo</a:t>
            </a:r>
            <a:r>
              <a:rPr lang="fi-FI" sz="3200">
                <a:solidFill>
                  <a:srgbClr val="000000"/>
                </a:solidFill>
                <a:latin typeface="Arial" panose="020B0604020202020204" pitchFamily="34" charset="0"/>
              </a:rPr>
              <a:t> é o processo que introduz palavras vindas de outros idiomas na língua portuguesa.</a:t>
            </a:r>
          </a:p>
          <a:p>
            <a:pPr algn="just" eaLnBrk="1" hangingPunct="1">
              <a:lnSpc>
                <a:spcPct val="90000"/>
              </a:lnSpc>
              <a:spcAft>
                <a:spcPts val="1413"/>
              </a:spcAft>
              <a:buClr>
                <a:srgbClr val="0066CC"/>
              </a:buClr>
              <a:buSzPct val="45000"/>
              <a:buFont typeface="Wingdings" panose="05000000000000000000" pitchFamily="2" charset="2"/>
              <a:buChar char=""/>
            </a:pPr>
            <a:r>
              <a:rPr lang="fi-FI" sz="3200">
                <a:solidFill>
                  <a:srgbClr val="000000"/>
                </a:solidFill>
                <a:latin typeface="Arial" panose="020B0604020202020204" pitchFamily="34" charset="0"/>
              </a:rPr>
              <a:t>1) </a:t>
            </a:r>
            <a:r>
              <a:rPr lang="fi-FI" sz="3200">
                <a:solidFill>
                  <a:srgbClr val="DC2300"/>
                </a:solidFill>
                <a:latin typeface="Arial" panose="020B0604020202020204" pitchFamily="34" charset="0"/>
              </a:rPr>
              <a:t>Com aportuguesamento:</a:t>
            </a:r>
            <a:r>
              <a:rPr lang="fi-FI" sz="3200">
                <a:solidFill>
                  <a:srgbClr val="000000"/>
                </a:solidFill>
                <a:latin typeface="Arial" panose="020B0604020202020204" pitchFamily="34" charset="0"/>
              </a:rPr>
              <a:t> a grafia e a pronúncia da palavra são adaptadas para o português. Exemplo: abajur (do francês "abat-jour")</a:t>
            </a:r>
          </a:p>
          <a:p>
            <a:pPr algn="just" eaLnBrk="1" hangingPunct="1">
              <a:lnSpc>
                <a:spcPct val="90000"/>
              </a:lnSpc>
              <a:spcAft>
                <a:spcPts val="1413"/>
              </a:spcAft>
              <a:buClr>
                <a:srgbClr val="0066CC"/>
              </a:buClr>
              <a:buSzPct val="45000"/>
              <a:buFont typeface="Wingdings" panose="05000000000000000000" pitchFamily="2" charset="2"/>
              <a:buChar char=""/>
            </a:pPr>
            <a:r>
              <a:rPr lang="fi-FI" sz="3200">
                <a:solidFill>
                  <a:srgbClr val="000000"/>
                </a:solidFill>
                <a:latin typeface="Arial" panose="020B0604020202020204" pitchFamily="34" charset="0"/>
              </a:rPr>
              <a:t>2) </a:t>
            </a:r>
            <a:r>
              <a:rPr lang="fi-FI" sz="3200">
                <a:solidFill>
                  <a:srgbClr val="DC2300"/>
                </a:solidFill>
                <a:latin typeface="Arial" panose="020B0604020202020204" pitchFamily="34" charset="0"/>
              </a:rPr>
              <a:t>Sem aportuguesamento:</a:t>
            </a:r>
            <a:r>
              <a:rPr lang="fi-FI" sz="3200">
                <a:solidFill>
                  <a:srgbClr val="000000"/>
                </a:solidFill>
                <a:latin typeface="Arial" panose="020B0604020202020204" pitchFamily="34" charset="0"/>
              </a:rPr>
              <a:t> conserva-se a forma original da palavra. Exemplo: mouse (do inglês "mouse")</a:t>
            </a:r>
          </a:p>
          <a:p>
            <a:pPr eaLnBrk="1" hangingPunct="1">
              <a:lnSpc>
                <a:spcPct val="90000"/>
              </a:lnSpc>
              <a:spcAft>
                <a:spcPts val="1413"/>
              </a:spcAft>
              <a:buClrTx/>
              <a:buSzPct val="45000"/>
              <a:buFontTx/>
              <a:buNone/>
            </a:pPr>
            <a:endParaRPr lang="fi-FI" sz="320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b="1" u="sng">
                <a:solidFill>
                  <a:srgbClr val="000000"/>
                </a:solidFill>
              </a:rPr>
              <a:t>LÍNGUA PADRÃO</a:t>
            </a:r>
          </a:p>
        </p:txBody>
      </p:sp>
      <p:sp>
        <p:nvSpPr>
          <p:cNvPr id="4098" name="Text Box 2"/>
          <p:cNvSpPr txBox="1">
            <a:spLocks noChangeArrowheads="1"/>
          </p:cNvSpPr>
          <p:nvPr/>
        </p:nvSpPr>
        <p:spPr bwMode="auto">
          <a:xfrm>
            <a:off x="0" y="1268413"/>
            <a:ext cx="9144000"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Font typeface="Arial" panose="020B0604020202020204" pitchFamily="34" charset="0"/>
              <a:buChar char="•"/>
            </a:pPr>
            <a:r>
              <a:rPr lang="pt-BR" sz="3200">
                <a:solidFill>
                  <a:srgbClr val="000000"/>
                </a:solidFill>
              </a:rPr>
              <a:t>É aquela que os falantes usam quando não existe essa familiaridade, quando se dirigem aos superiores hierárquicos ou quando têm de falar para um público mais alargado ou desconhecido. É a linguagem que normalmente podemos observar nos discursos públicos, nas reuniões de trabalho, nas salas de aula,</a:t>
            </a:r>
            <a:r>
              <a:rPr lang="pt-BR" sz="3200">
                <a:solidFill>
                  <a:srgbClr val="000000"/>
                </a:solidFill>
                <a:cs typeface="Arial" panose="020B0604020202020204" pitchFamily="34" charset="0"/>
              </a:rPr>
              <a:t> textos dos manuais escolares, e todos os textos expositivos em que se vise a clareza e a compreensão fácil.</a:t>
            </a:r>
          </a:p>
          <a:p>
            <a:pPr eaLnBrk="1" hangingPunct="1">
              <a:spcBef>
                <a:spcPts val="800"/>
              </a:spcBef>
              <a:buClrTx/>
              <a:buFontTx/>
              <a:buNone/>
            </a:pPr>
            <a:endParaRPr lang="pt-BR" sz="3200">
              <a:solidFill>
                <a:srgbClr val="000000"/>
              </a:solidFill>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229225"/>
            <a:ext cx="16002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86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a:solidFill>
                  <a:srgbClr val="000000"/>
                </a:solidFill>
              </a:rPr>
              <a:t>NEOLOGISMO</a:t>
            </a:r>
          </a:p>
        </p:txBody>
      </p:sp>
      <p:sp>
        <p:nvSpPr>
          <p:cNvPr id="23554" name="Text Box 2"/>
          <p:cNvSpPr txBox="1">
            <a:spLocks noChangeArrowheads="1"/>
          </p:cNvSpPr>
          <p:nvPr/>
        </p:nvSpPr>
        <p:spPr bwMode="auto">
          <a:xfrm>
            <a:off x="107950" y="1196975"/>
            <a:ext cx="8928100" cy="431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lnSpc>
                <a:spcPct val="90000"/>
              </a:lnSpc>
              <a:spcBef>
                <a:spcPts val="750"/>
              </a:spcBef>
              <a:buClrTx/>
              <a:buFontTx/>
              <a:buNone/>
            </a:pPr>
            <a:r>
              <a:rPr lang="pt-BR" sz="3000">
                <a:solidFill>
                  <a:srgbClr val="000000"/>
                </a:solidFill>
              </a:rPr>
              <a:t> É um fenômeno linguístico que consiste na criação de uma palavra ou expressão nova, ou na atribuição de um novo sentido a uma palavra já existente. Surge quando o indivíduo quer se expressar, mas não encontra a palavra ideal. Para o falante nativo  é fácil criar uma nova palavra sem nem mesmo se dar conta de que está utilizando um dos processos existentes na língua como a prefixação, a sufixação, a aglutinação ou a justaposição.</a:t>
            </a:r>
          </a:p>
          <a:p>
            <a:pPr eaLnBrk="1" hangingPunct="1">
              <a:lnSpc>
                <a:spcPct val="90000"/>
              </a:lnSpc>
              <a:spcBef>
                <a:spcPts val="750"/>
              </a:spcBef>
              <a:buClrTx/>
              <a:buFontTx/>
              <a:buNone/>
            </a:pPr>
            <a:endParaRPr lang="pt-BR" sz="3000">
              <a:solidFill>
                <a:srgbClr val="000000"/>
              </a:solidFill>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848225"/>
            <a:ext cx="2951162" cy="1762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4581525"/>
            <a:ext cx="4968875"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07950" y="1125538"/>
            <a:ext cx="8928100" cy="572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eaLnBrk="1" hangingPunct="1">
              <a:lnSpc>
                <a:spcPct val="90000"/>
              </a:lnSpc>
              <a:spcBef>
                <a:spcPts val="750"/>
              </a:spcBef>
              <a:buFont typeface="Arial" panose="020B0604020202020204" pitchFamily="34" charset="0"/>
              <a:buChar char="•"/>
            </a:pPr>
            <a:r>
              <a:rPr lang="pt-BR" sz="3000">
                <a:solidFill>
                  <a:srgbClr val="000000"/>
                </a:solidFill>
              </a:rPr>
              <a:t>NEOLOGISMO SEMÂNTICO: a palavra já existe, mas ganha uma nova conotação, um novo significado.</a:t>
            </a:r>
          </a:p>
          <a:p>
            <a:pPr eaLnBrk="1" hangingPunct="1">
              <a:lnSpc>
                <a:spcPct val="90000"/>
              </a:lnSpc>
              <a:spcBef>
                <a:spcPts val="750"/>
              </a:spcBef>
              <a:buFont typeface="Arial" panose="020B0604020202020204" pitchFamily="34" charset="0"/>
              <a:buChar char="•"/>
            </a:pPr>
            <a:r>
              <a:rPr lang="pt-BR" sz="3000">
                <a:solidFill>
                  <a:srgbClr val="000000"/>
                </a:solidFill>
              </a:rPr>
              <a:t>Ex:</a:t>
            </a:r>
            <a:br>
              <a:rPr lang="pt-BR" sz="3000">
                <a:solidFill>
                  <a:srgbClr val="000000"/>
                </a:solidFill>
              </a:rPr>
            </a:br>
            <a:r>
              <a:rPr lang="pt-BR" sz="3000" i="1">
                <a:solidFill>
                  <a:srgbClr val="000000"/>
                </a:solidFill>
              </a:rPr>
              <a:t>Estou </a:t>
            </a:r>
            <a:r>
              <a:rPr lang="pt-BR" sz="3000" b="1" i="1">
                <a:solidFill>
                  <a:srgbClr val="000000"/>
                </a:solidFill>
              </a:rPr>
              <a:t>a fim de</a:t>
            </a:r>
            <a:r>
              <a:rPr lang="pt-BR" sz="3000" i="1">
                <a:solidFill>
                  <a:srgbClr val="000000"/>
                </a:solidFill>
              </a:rPr>
              <a:t> Fulano. (estou interessado). </a:t>
            </a:r>
            <a:br>
              <a:rPr lang="pt-BR" sz="3000" i="1">
                <a:solidFill>
                  <a:srgbClr val="000000"/>
                </a:solidFill>
              </a:rPr>
            </a:br>
            <a:r>
              <a:rPr lang="pt-BR" sz="3000" i="1">
                <a:solidFill>
                  <a:srgbClr val="000000"/>
                </a:solidFill>
              </a:rPr>
              <a:t>Beltrano, não vai dar, </a:t>
            </a:r>
            <a:r>
              <a:rPr lang="pt-BR" sz="3000" b="1" i="1">
                <a:solidFill>
                  <a:srgbClr val="000000"/>
                </a:solidFill>
              </a:rPr>
              <a:t>deu zebra</a:t>
            </a:r>
            <a:r>
              <a:rPr lang="pt-BR" sz="3000" i="1">
                <a:solidFill>
                  <a:srgbClr val="000000"/>
                </a:solidFill>
              </a:rPr>
              <a:t>. (algo não deu certo). </a:t>
            </a:r>
            <a:br>
              <a:rPr lang="pt-BR" sz="3000" i="1">
                <a:solidFill>
                  <a:srgbClr val="000000"/>
                </a:solidFill>
              </a:rPr>
            </a:br>
            <a:r>
              <a:rPr lang="pt-BR" sz="3000" i="1">
                <a:solidFill>
                  <a:srgbClr val="000000"/>
                </a:solidFill>
              </a:rPr>
              <a:t>Vou </a:t>
            </a:r>
            <a:r>
              <a:rPr lang="pt-BR" sz="3000" b="1" i="1">
                <a:solidFill>
                  <a:srgbClr val="000000"/>
                </a:solidFill>
              </a:rPr>
              <a:t>fazer um bico</a:t>
            </a:r>
            <a:r>
              <a:rPr lang="pt-BR" sz="3000" i="1">
                <a:solidFill>
                  <a:srgbClr val="000000"/>
                </a:solidFill>
              </a:rPr>
              <a:t>. (trabalho temporário).</a:t>
            </a:r>
          </a:p>
          <a:p>
            <a:pPr eaLnBrk="1" hangingPunct="1">
              <a:lnSpc>
                <a:spcPct val="90000"/>
              </a:lnSpc>
              <a:spcBef>
                <a:spcPts val="750"/>
              </a:spcBef>
              <a:buFont typeface="Arial" panose="020B0604020202020204" pitchFamily="34" charset="0"/>
              <a:buChar char="•"/>
            </a:pPr>
            <a:r>
              <a:rPr lang="pt-BR" sz="3000">
                <a:solidFill>
                  <a:srgbClr val="000000"/>
                </a:solidFill>
              </a:rPr>
              <a:t>NEOLOGISMO LEXICAL: é criada uma palavra nova, com um novo conceito.</a:t>
            </a:r>
          </a:p>
          <a:p>
            <a:pPr eaLnBrk="1" hangingPunct="1">
              <a:lnSpc>
                <a:spcPct val="90000"/>
              </a:lnSpc>
              <a:spcBef>
                <a:spcPts val="750"/>
              </a:spcBef>
              <a:buFont typeface="Arial" panose="020B0604020202020204" pitchFamily="34" charset="0"/>
              <a:buChar char="•"/>
            </a:pPr>
            <a:r>
              <a:rPr lang="pt-BR" sz="3000">
                <a:solidFill>
                  <a:srgbClr val="000000"/>
                </a:solidFill>
              </a:rPr>
              <a:t>Ex:</a:t>
            </a:r>
            <a:br>
              <a:rPr lang="pt-BR" sz="3000">
                <a:solidFill>
                  <a:srgbClr val="000000"/>
                </a:solidFill>
              </a:rPr>
            </a:br>
            <a:r>
              <a:rPr lang="pt-BR" sz="3000" b="1" i="1">
                <a:solidFill>
                  <a:srgbClr val="000000"/>
                </a:solidFill>
              </a:rPr>
              <a:t>deletar </a:t>
            </a:r>
            <a:r>
              <a:rPr lang="pt-BR" sz="3000" i="1">
                <a:solidFill>
                  <a:srgbClr val="000000"/>
                </a:solidFill>
              </a:rPr>
              <a:t>(eliminar), </a:t>
            </a:r>
            <a:br>
              <a:rPr lang="pt-BR" sz="3000" i="1">
                <a:solidFill>
                  <a:srgbClr val="000000"/>
                </a:solidFill>
              </a:rPr>
            </a:br>
            <a:r>
              <a:rPr lang="pt-BR" sz="3000" b="1" i="1">
                <a:solidFill>
                  <a:srgbClr val="000000"/>
                </a:solidFill>
              </a:rPr>
              <a:t>abobado </a:t>
            </a:r>
            <a:r>
              <a:rPr lang="pt-BR" sz="3000" i="1">
                <a:solidFill>
                  <a:srgbClr val="000000"/>
                </a:solidFill>
              </a:rPr>
              <a:t>(aquele que é “bobo”, sonso), </a:t>
            </a:r>
            <a:br>
              <a:rPr lang="pt-BR" sz="3000" i="1">
                <a:solidFill>
                  <a:srgbClr val="000000"/>
                </a:solidFill>
              </a:rPr>
            </a:br>
            <a:endParaRPr lang="pt-BR" sz="3000" i="1">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07950" y="1125538"/>
            <a:ext cx="8928100" cy="560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lnSpc>
                <a:spcPct val="80000"/>
              </a:lnSpc>
              <a:spcBef>
                <a:spcPts val="750"/>
              </a:spcBef>
              <a:buClrTx/>
              <a:buFontTx/>
              <a:buNone/>
            </a:pPr>
            <a:r>
              <a:rPr lang="pt-BR" sz="3000" b="1">
                <a:solidFill>
                  <a:srgbClr val="000000"/>
                </a:solidFill>
              </a:rPr>
              <a:t>Carnavália</a:t>
            </a:r>
          </a:p>
          <a:p>
            <a:pPr eaLnBrk="1" hangingPunct="1">
              <a:lnSpc>
                <a:spcPct val="80000"/>
              </a:lnSpc>
              <a:spcBef>
                <a:spcPts val="750"/>
              </a:spcBef>
              <a:buClrTx/>
              <a:buFontTx/>
              <a:buNone/>
            </a:pPr>
            <a:r>
              <a:rPr lang="pt-BR" sz="3000">
                <a:solidFill>
                  <a:srgbClr val="000000"/>
                </a:solidFill>
              </a:rPr>
              <a:t>Repique tocou</a:t>
            </a:r>
          </a:p>
          <a:p>
            <a:pPr eaLnBrk="1" hangingPunct="1">
              <a:lnSpc>
                <a:spcPct val="80000"/>
              </a:lnSpc>
              <a:spcBef>
                <a:spcPts val="750"/>
              </a:spcBef>
              <a:buClrTx/>
              <a:buFontTx/>
              <a:buNone/>
            </a:pPr>
            <a:r>
              <a:rPr lang="pt-BR" sz="3000">
                <a:solidFill>
                  <a:srgbClr val="000000"/>
                </a:solidFill>
              </a:rPr>
              <a:t>O surdo escutou</a:t>
            </a:r>
          </a:p>
          <a:p>
            <a:pPr eaLnBrk="1" hangingPunct="1">
              <a:lnSpc>
                <a:spcPct val="80000"/>
              </a:lnSpc>
              <a:spcBef>
                <a:spcPts val="750"/>
              </a:spcBef>
              <a:buClrTx/>
              <a:buFontTx/>
              <a:buNone/>
            </a:pPr>
            <a:r>
              <a:rPr lang="pt-BR" sz="3000">
                <a:solidFill>
                  <a:srgbClr val="000000"/>
                </a:solidFill>
              </a:rPr>
              <a:t>E o meu corasamborim</a:t>
            </a:r>
          </a:p>
          <a:p>
            <a:pPr eaLnBrk="1" hangingPunct="1">
              <a:lnSpc>
                <a:spcPct val="80000"/>
              </a:lnSpc>
              <a:spcBef>
                <a:spcPts val="750"/>
              </a:spcBef>
              <a:buClrTx/>
              <a:buFontTx/>
              <a:buNone/>
            </a:pPr>
            <a:r>
              <a:rPr lang="pt-BR" sz="3000">
                <a:solidFill>
                  <a:srgbClr val="000000"/>
                </a:solidFill>
              </a:rPr>
              <a:t>Cuíca gemeu, será que era meu, quando ela passou por mim? [...]</a:t>
            </a:r>
          </a:p>
          <a:p>
            <a:pPr eaLnBrk="1" hangingPunct="1">
              <a:lnSpc>
                <a:spcPct val="80000"/>
              </a:lnSpc>
              <a:spcBef>
                <a:spcPts val="225"/>
              </a:spcBef>
              <a:buFont typeface="Arial" panose="020B0604020202020204" pitchFamily="34" charset="0"/>
              <a:buChar char="•"/>
            </a:pPr>
            <a:r>
              <a:rPr lang="pt-BR" sz="900">
                <a:solidFill>
                  <a:srgbClr val="000000"/>
                </a:solidFill>
              </a:rPr>
              <a:t>ANTUNES, A.; BROWN, C.; MONTE, M. Tribalistas, 2002 (fragmento).</a:t>
            </a:r>
          </a:p>
          <a:p>
            <a:pPr eaLnBrk="1" hangingPunct="1">
              <a:lnSpc>
                <a:spcPct val="80000"/>
              </a:lnSpc>
              <a:spcBef>
                <a:spcPts val="750"/>
              </a:spcBef>
              <a:buClrTx/>
              <a:buFontTx/>
              <a:buNone/>
            </a:pPr>
            <a:r>
              <a:rPr lang="pt-BR" sz="3000">
                <a:solidFill>
                  <a:srgbClr val="000000"/>
                </a:solidFill>
              </a:rPr>
              <a:t>No terceiro verso, o vocábulo  “corasamborim”, que  é a junção coração + samba + tamborim, refere-se,  ao mesmo tempo, a elementos que compõem uma  escola de samba e à situação emocional em que se  encontra o autor da mensagem, com o coração no  ritmo da percussão. </a:t>
            </a:r>
          </a:p>
          <a:p>
            <a:pPr eaLnBrk="1" hangingPunct="1">
              <a:lnSpc>
                <a:spcPct val="80000"/>
              </a:lnSpc>
              <a:spcBef>
                <a:spcPts val="750"/>
              </a:spcBef>
              <a:buClrTx/>
              <a:buFontTx/>
              <a:buNone/>
            </a:pPr>
            <a:endParaRPr lang="pt-BR" sz="3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07950" y="1196975"/>
            <a:ext cx="8928100" cy="620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lnSpc>
                <a:spcPct val="80000"/>
              </a:lnSpc>
              <a:spcBef>
                <a:spcPts val="750"/>
              </a:spcBef>
              <a:buClrTx/>
              <a:buFontTx/>
              <a:buNone/>
            </a:pPr>
            <a:r>
              <a:rPr lang="pt-BR" sz="3000">
                <a:solidFill>
                  <a:srgbClr val="000000"/>
                </a:solidFill>
              </a:rPr>
              <a:t>6- Essa palavra corresponde a um(a) </a:t>
            </a:r>
          </a:p>
          <a:p>
            <a:pPr eaLnBrk="1" hangingPunct="1">
              <a:lnSpc>
                <a:spcPct val="80000"/>
              </a:lnSpc>
              <a:spcBef>
                <a:spcPts val="750"/>
              </a:spcBef>
              <a:buClrTx/>
              <a:buFontTx/>
              <a:buNone/>
            </a:pPr>
            <a:r>
              <a:rPr lang="pt-BR" sz="3000">
                <a:solidFill>
                  <a:srgbClr val="000000"/>
                </a:solidFill>
              </a:rPr>
              <a:t>A -  </a:t>
            </a:r>
            <a:r>
              <a:rPr lang="pt-BR" sz="3000" b="1">
                <a:solidFill>
                  <a:srgbClr val="000000"/>
                </a:solidFill>
              </a:rPr>
              <a:t>estrangeirismo</a:t>
            </a:r>
            <a:r>
              <a:rPr lang="pt-BR" sz="3000">
                <a:solidFill>
                  <a:srgbClr val="000000"/>
                </a:solidFill>
              </a:rPr>
              <a:t>, uso de elementos linguísticos originados em outras línguas e representativos de  outras culturas.</a:t>
            </a:r>
          </a:p>
          <a:p>
            <a:pPr eaLnBrk="1" hangingPunct="1">
              <a:lnSpc>
                <a:spcPct val="80000"/>
              </a:lnSpc>
              <a:spcBef>
                <a:spcPts val="750"/>
              </a:spcBef>
              <a:buClrTx/>
              <a:buFontTx/>
              <a:buNone/>
            </a:pPr>
            <a:r>
              <a:rPr lang="pt-BR" sz="3000">
                <a:solidFill>
                  <a:srgbClr val="000000"/>
                </a:solidFill>
              </a:rPr>
              <a:t>B - </a:t>
            </a:r>
            <a:r>
              <a:rPr lang="pt-BR" sz="3000" b="1">
                <a:solidFill>
                  <a:srgbClr val="000000"/>
                </a:solidFill>
              </a:rPr>
              <a:t>neologismo</a:t>
            </a:r>
            <a:r>
              <a:rPr lang="pt-BR" sz="3000">
                <a:solidFill>
                  <a:srgbClr val="000000"/>
                </a:solidFill>
              </a:rPr>
              <a:t>, criação de novos itens linguísticos, pelos  mecanismos que o sistema da língua disponibiliza.</a:t>
            </a:r>
          </a:p>
          <a:p>
            <a:pPr eaLnBrk="1" hangingPunct="1">
              <a:lnSpc>
                <a:spcPct val="80000"/>
              </a:lnSpc>
              <a:spcBef>
                <a:spcPts val="750"/>
              </a:spcBef>
              <a:buClrTx/>
              <a:buFontTx/>
              <a:buNone/>
            </a:pPr>
            <a:r>
              <a:rPr lang="pt-BR" sz="3000">
                <a:solidFill>
                  <a:srgbClr val="000000"/>
                </a:solidFill>
              </a:rPr>
              <a:t>C - </a:t>
            </a:r>
            <a:r>
              <a:rPr lang="pt-BR" sz="3000" b="1">
                <a:solidFill>
                  <a:srgbClr val="000000"/>
                </a:solidFill>
              </a:rPr>
              <a:t>gíria</a:t>
            </a:r>
            <a:r>
              <a:rPr lang="pt-BR" sz="3000">
                <a:solidFill>
                  <a:srgbClr val="000000"/>
                </a:solidFill>
              </a:rPr>
              <a:t>, que compõe uma linguagem originada em  determinado grupo social e que pode vir a se  disseminar em uma comunidade mais ampla.</a:t>
            </a:r>
          </a:p>
          <a:p>
            <a:pPr eaLnBrk="1" hangingPunct="1">
              <a:lnSpc>
                <a:spcPct val="80000"/>
              </a:lnSpc>
              <a:spcBef>
                <a:spcPts val="750"/>
              </a:spcBef>
              <a:buClrTx/>
              <a:buFontTx/>
              <a:buNone/>
            </a:pPr>
            <a:r>
              <a:rPr lang="pt-BR" sz="3000">
                <a:solidFill>
                  <a:srgbClr val="000000"/>
                </a:solidFill>
              </a:rPr>
              <a:t>D - </a:t>
            </a:r>
            <a:r>
              <a:rPr lang="pt-BR" sz="3000" b="1">
                <a:solidFill>
                  <a:srgbClr val="000000"/>
                </a:solidFill>
              </a:rPr>
              <a:t>regionalismo</a:t>
            </a:r>
            <a:r>
              <a:rPr lang="pt-BR" sz="3000">
                <a:solidFill>
                  <a:srgbClr val="000000"/>
                </a:solidFill>
              </a:rPr>
              <a:t>, por ser palavra característica de determinada área geográfica.</a:t>
            </a:r>
          </a:p>
          <a:p>
            <a:pPr eaLnBrk="1" hangingPunct="1">
              <a:lnSpc>
                <a:spcPct val="80000"/>
              </a:lnSpc>
              <a:spcBef>
                <a:spcPts val="750"/>
              </a:spcBef>
              <a:buClrTx/>
              <a:buFontTx/>
              <a:buNone/>
            </a:pPr>
            <a:r>
              <a:rPr lang="pt-BR" sz="3000">
                <a:solidFill>
                  <a:srgbClr val="000000"/>
                </a:solidFill>
              </a:rPr>
              <a:t>E - </a:t>
            </a:r>
            <a:r>
              <a:rPr lang="pt-BR" sz="3000" b="1">
                <a:solidFill>
                  <a:srgbClr val="000000"/>
                </a:solidFill>
              </a:rPr>
              <a:t>termo técnico</a:t>
            </a:r>
            <a:r>
              <a:rPr lang="pt-BR" sz="3000">
                <a:solidFill>
                  <a:srgbClr val="000000"/>
                </a:solidFill>
              </a:rPr>
              <a:t>, dado que designa elemento de área  específica de atividade.</a:t>
            </a:r>
          </a:p>
          <a:p>
            <a:pPr eaLnBrk="1" hangingPunct="1">
              <a:lnSpc>
                <a:spcPct val="80000"/>
              </a:lnSpc>
              <a:spcBef>
                <a:spcPts val="750"/>
              </a:spcBef>
              <a:buClrTx/>
              <a:buFontTx/>
              <a:buNone/>
            </a:pPr>
            <a:endParaRPr lang="pt-BR" sz="3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07950" y="333375"/>
            <a:ext cx="9036050" cy="509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80000"/>
              </a:lnSpc>
              <a:spcBef>
                <a:spcPts val="750"/>
              </a:spcBef>
              <a:buClrTx/>
              <a:buFontTx/>
              <a:buNone/>
            </a:pPr>
            <a:r>
              <a:rPr lang="pt-BR" sz="3000">
                <a:solidFill>
                  <a:srgbClr val="000000"/>
                </a:solidFill>
              </a:rPr>
              <a:t> Hipertexto são conjuntos de elementos ligados por conexões em Internet. Estes elementos conectados formam uma grande rede de informação e podem ser palavras, imagens, vídeos, áudio, documentos. Um assunto é ligado ao outro em sequencia. A conexão  é algo imprevisto. O hipertexto permite a comunicação de dados, organizando conhecimentos e guardando informações relacionadas. </a:t>
            </a:r>
          </a:p>
          <a:p>
            <a:pPr algn="just" eaLnBrk="1" hangingPunct="1">
              <a:lnSpc>
                <a:spcPct val="80000"/>
              </a:lnSpc>
              <a:spcBef>
                <a:spcPts val="750"/>
              </a:spcBef>
              <a:buClrTx/>
              <a:buFontTx/>
              <a:buNone/>
            </a:pPr>
            <a:r>
              <a:rPr lang="pt-BR" sz="3000">
                <a:solidFill>
                  <a:srgbClr val="000000"/>
                </a:solidFill>
              </a:rPr>
              <a:t>No caso do texto escrito, podem ser consideradas como hipertexto as notas de rodapé, índices, sumários, bibliografias, citações que permitem a movimentação do leitor. </a:t>
            </a:r>
          </a:p>
          <a:p>
            <a:pPr eaLnBrk="1" hangingPunct="1">
              <a:lnSpc>
                <a:spcPct val="80000"/>
              </a:lnSpc>
              <a:spcBef>
                <a:spcPts val="750"/>
              </a:spcBef>
              <a:buClrTx/>
              <a:buFontTx/>
              <a:buNone/>
            </a:pPr>
            <a:endParaRPr lang="pt-BR" sz="3000">
              <a:solidFill>
                <a:srgbClr val="000000"/>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652963"/>
            <a:ext cx="4824413" cy="207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000">
                <a:solidFill>
                  <a:srgbClr val="000000"/>
                </a:solidFill>
              </a:rPr>
              <a:t>Fora da ordem</a:t>
            </a:r>
            <a:br>
              <a:rPr lang="pt-BR" sz="4000">
                <a:solidFill>
                  <a:srgbClr val="000000"/>
                </a:solidFill>
              </a:rPr>
            </a:br>
            <a:endParaRPr lang="pt-BR" sz="4000">
              <a:solidFill>
                <a:srgbClr val="000000"/>
              </a:solidFill>
            </a:endParaRPr>
          </a:p>
        </p:txBody>
      </p:sp>
      <p:sp>
        <p:nvSpPr>
          <p:cNvPr id="28674" name="Text Box 2"/>
          <p:cNvSpPr txBox="1">
            <a:spLocks noChangeArrowheads="1"/>
          </p:cNvSpPr>
          <p:nvPr/>
        </p:nvSpPr>
        <p:spPr bwMode="auto">
          <a:xfrm>
            <a:off x="179388" y="1125538"/>
            <a:ext cx="8856662"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750"/>
              </a:spcBef>
              <a:buClrTx/>
              <a:buFontTx/>
              <a:buNone/>
            </a:pPr>
            <a:r>
              <a:rPr lang="pt-BR" sz="3000">
                <a:solidFill>
                  <a:srgbClr val="000000"/>
                </a:solidFill>
              </a:rPr>
              <a:t>Em 1588, o engenheiro militar italiano Agostinho Romelli  publicou Le Diverse et Artificiose Machine, no qual descrevia uma máquina de ler livros. Montada para girar  verticalmente, como uma roda de hamster, a invenção  permitia que o leitor fosse de um texto ao outro sem se levantar de sua cadeira. Hoje podemos alternar entre documentos com muito mais facilidade — um clique no mouse é suficiente para acessarmos imagens, textos, vídeos e sons instantaneamente. Para isso, usamos o computador, e principalmente na internet — tecnologias que não estavam disponíveis no Renascimento, época em que Romelli viveu.</a:t>
            </a:r>
          </a:p>
          <a:p>
            <a:pPr eaLnBrk="1" hangingPunct="1">
              <a:lnSpc>
                <a:spcPct val="90000"/>
              </a:lnSpc>
              <a:spcBef>
                <a:spcPts val="750"/>
              </a:spcBef>
              <a:buClrTx/>
              <a:buFontTx/>
              <a:buNone/>
            </a:pPr>
            <a:r>
              <a:rPr lang="pt-BR" sz="800">
                <a:solidFill>
                  <a:srgbClr val="000000"/>
                </a:solidFill>
              </a:rPr>
              <a:t>                                                                                                                                                                                                                                                                BERCITTO, D. Revista Língua Portuguesa. Ano II. Nº 14</a:t>
            </a:r>
            <a:r>
              <a:rPr lang="pt-BR" sz="3000">
                <a:solidFill>
                  <a:srgbClr val="000000"/>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179388" y="1600200"/>
            <a:ext cx="8785225"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spcBef>
                <a:spcPts val="800"/>
              </a:spcBef>
              <a:buClrTx/>
              <a:buFontTx/>
              <a:buNone/>
            </a:pPr>
            <a:r>
              <a:rPr lang="pt-BR" sz="3200">
                <a:solidFill>
                  <a:srgbClr val="000000"/>
                </a:solidFill>
              </a:rPr>
              <a:t>7- O inventor italiano antecipou, no século XVI, um dos princípios definidores do hipertexto: a quebra de linearidade na leitura e a possibilidade de acesso ao texto conforme o interesse do leitor. Além de ser característica essencial da  internet, do ponto de vista da produção do texto, a hipertextualidade se manifesta também em textos impressos, como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11163" y="179388"/>
            <a:ext cx="8229600" cy="630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lnSpc>
                <a:spcPct val="90000"/>
              </a:lnSpc>
              <a:spcBef>
                <a:spcPts val="675"/>
              </a:spcBef>
              <a:buClrTx/>
              <a:buFontTx/>
              <a:buNone/>
            </a:pPr>
            <a:r>
              <a:rPr lang="pt-BR" sz="3200">
                <a:solidFill>
                  <a:srgbClr val="000000"/>
                </a:solidFill>
              </a:rPr>
              <a:t>a) dicionários, pois a forma do texto dá liberdade de acesso à informação.</a:t>
            </a:r>
          </a:p>
          <a:p>
            <a:pPr eaLnBrk="1" hangingPunct="1">
              <a:lnSpc>
                <a:spcPct val="90000"/>
              </a:lnSpc>
              <a:spcBef>
                <a:spcPts val="675"/>
              </a:spcBef>
              <a:buClrTx/>
              <a:buFontTx/>
              <a:buNone/>
            </a:pPr>
            <a:r>
              <a:rPr lang="pt-BR" sz="3200">
                <a:solidFill>
                  <a:srgbClr val="000000"/>
                </a:solidFill>
              </a:rPr>
              <a:t>b) documentários, pois o autor faz uma seleção dos </a:t>
            </a:r>
          </a:p>
          <a:p>
            <a:pPr eaLnBrk="1" hangingPunct="1">
              <a:lnSpc>
                <a:spcPct val="90000"/>
              </a:lnSpc>
              <a:spcBef>
                <a:spcPts val="675"/>
              </a:spcBef>
              <a:buClrTx/>
              <a:buFontTx/>
              <a:buNone/>
            </a:pPr>
            <a:r>
              <a:rPr lang="pt-BR" sz="3200">
                <a:solidFill>
                  <a:srgbClr val="000000"/>
                </a:solidFill>
              </a:rPr>
              <a:t>fatos e das imagens.</a:t>
            </a:r>
          </a:p>
          <a:p>
            <a:pPr eaLnBrk="1" hangingPunct="1">
              <a:lnSpc>
                <a:spcPct val="90000"/>
              </a:lnSpc>
              <a:spcBef>
                <a:spcPts val="675"/>
              </a:spcBef>
              <a:buClrTx/>
              <a:buFontTx/>
              <a:buNone/>
            </a:pPr>
            <a:r>
              <a:rPr lang="pt-BR" sz="3200">
                <a:solidFill>
                  <a:srgbClr val="000000"/>
                </a:solidFill>
              </a:rPr>
              <a:t>c)  relatos pessoais, pois o narrador apresenta sua </a:t>
            </a:r>
          </a:p>
          <a:p>
            <a:pPr eaLnBrk="1" hangingPunct="1">
              <a:lnSpc>
                <a:spcPct val="90000"/>
              </a:lnSpc>
              <a:spcBef>
                <a:spcPts val="675"/>
              </a:spcBef>
              <a:buClrTx/>
              <a:buFontTx/>
              <a:buNone/>
            </a:pPr>
            <a:r>
              <a:rPr lang="pt-BR" sz="3200">
                <a:solidFill>
                  <a:srgbClr val="000000"/>
                </a:solidFill>
              </a:rPr>
              <a:t>percepção dos fatos.</a:t>
            </a:r>
          </a:p>
          <a:p>
            <a:pPr eaLnBrk="1" hangingPunct="1">
              <a:lnSpc>
                <a:spcPct val="90000"/>
              </a:lnSpc>
              <a:spcBef>
                <a:spcPts val="675"/>
              </a:spcBef>
              <a:buClrTx/>
              <a:buFontTx/>
              <a:buNone/>
            </a:pPr>
            <a:r>
              <a:rPr lang="pt-BR" sz="3200">
                <a:solidFill>
                  <a:srgbClr val="000000"/>
                </a:solidFill>
              </a:rPr>
              <a:t>d) editoriais, pois o editorialista faz uma abordagem </a:t>
            </a:r>
          </a:p>
          <a:p>
            <a:pPr eaLnBrk="1" hangingPunct="1">
              <a:lnSpc>
                <a:spcPct val="90000"/>
              </a:lnSpc>
              <a:spcBef>
                <a:spcPts val="675"/>
              </a:spcBef>
              <a:buClrTx/>
              <a:buFontTx/>
              <a:buNone/>
            </a:pPr>
            <a:r>
              <a:rPr lang="pt-BR" sz="3200">
                <a:solidFill>
                  <a:srgbClr val="000000"/>
                </a:solidFill>
              </a:rPr>
              <a:t>detalhada dos fatos.</a:t>
            </a:r>
          </a:p>
          <a:p>
            <a:pPr eaLnBrk="1" hangingPunct="1">
              <a:lnSpc>
                <a:spcPct val="90000"/>
              </a:lnSpc>
              <a:spcBef>
                <a:spcPts val="675"/>
              </a:spcBef>
              <a:buClrTx/>
              <a:buFontTx/>
              <a:buNone/>
            </a:pPr>
            <a:r>
              <a:rPr lang="pt-BR" sz="3200">
                <a:solidFill>
                  <a:srgbClr val="000000"/>
                </a:solidFill>
              </a:rPr>
              <a:t>e) romances românticos, pois os eventos ocorrem em </a:t>
            </a:r>
          </a:p>
          <a:p>
            <a:pPr eaLnBrk="1" hangingPunct="1">
              <a:lnSpc>
                <a:spcPct val="90000"/>
              </a:lnSpc>
              <a:spcBef>
                <a:spcPts val="675"/>
              </a:spcBef>
              <a:buClrTx/>
              <a:buFontTx/>
              <a:buNone/>
            </a:pPr>
            <a:r>
              <a:rPr lang="pt-BR" sz="3200">
                <a:solidFill>
                  <a:srgbClr val="000000"/>
                </a:solidFill>
              </a:rPr>
              <a:t>diversos cenários.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1746" name="Text Box 2"/>
          <p:cNvSpPr txBox="1">
            <a:spLocks noChangeArrowheads="1"/>
          </p:cNvSpPr>
          <p:nvPr/>
        </p:nvSpPr>
        <p:spPr bwMode="auto">
          <a:xfrm>
            <a:off x="0" y="128588"/>
            <a:ext cx="9144000" cy="672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ClrTx/>
              <a:buFontTx/>
              <a:buNone/>
            </a:pPr>
            <a:r>
              <a:rPr lang="pt-BR" sz="2800">
                <a:solidFill>
                  <a:srgbClr val="000000"/>
                </a:solidFill>
              </a:rPr>
              <a:t>     Diferentemente do texto escrito, que em geral compele os leitores a lerem numa onda linear – da esquerda para a direita e de cima para baixo, na página impressa – hipertextos encorajam os leitores a moverem se de um bloco de texto a outro, rapidamente e não sequencialmente. Considerando que o hipertexto oferece uma multiplicidade de caminhos a seguir, podendo ainda o leitor incorporar seus caminhos e suas decisões como novos caminhos, inserindo informações novas, o leitor navegador passa a ter um papel mais ativo e uma oportunidade diferente da de um leitor de texto impresso. Dificilmente dois leitores de hipertextos farão os mesmos caminhos e tomarão as mesmas decisões.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b="1" u="sng">
                <a:solidFill>
                  <a:srgbClr val="000000"/>
                </a:solidFill>
              </a:rPr>
              <a:t>Língua Literária e Poética</a:t>
            </a:r>
          </a:p>
        </p:txBody>
      </p:sp>
      <p:sp>
        <p:nvSpPr>
          <p:cNvPr id="5122" name="Text Box 2"/>
          <p:cNvSpPr txBox="1">
            <a:spLocks noChangeArrowheads="1"/>
          </p:cNvSpPr>
          <p:nvPr/>
        </p:nvSpPr>
        <p:spPr bwMode="auto">
          <a:xfrm>
            <a:off x="179388" y="1268413"/>
            <a:ext cx="8856662"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Font typeface="Arial" panose="020B0604020202020204" pitchFamily="34" charset="0"/>
              <a:buChar char="•"/>
            </a:pPr>
            <a:r>
              <a:rPr lang="pt-BR" sz="3200">
                <a:solidFill>
                  <a:srgbClr val="000000"/>
                </a:solidFill>
              </a:rPr>
              <a:t>É caracterizada por sua plurissignificação, cuja base é a conotação, é utilizada muitas vezes com um sentido diferente daquele que lhe é comum.</a:t>
            </a:r>
          </a:p>
          <a:p>
            <a:pPr algn="just" eaLnBrk="1" hangingPunct="1">
              <a:spcBef>
                <a:spcPts val="800"/>
              </a:spcBef>
              <a:buFont typeface="Arial" panose="020B0604020202020204" pitchFamily="34" charset="0"/>
              <a:buChar char="•"/>
            </a:pPr>
            <a:r>
              <a:rPr lang="pt-BR" sz="3200">
                <a:solidFill>
                  <a:srgbClr val="000000"/>
                </a:solidFill>
              </a:rPr>
              <a:t>Podemos citar como exemplos de textos literários o conto, o poema, o romance, peças de teatro, novelas, crônicas.</a:t>
            </a:r>
          </a:p>
          <a:p>
            <a:pPr algn="just" eaLnBrk="1" hangingPunct="1">
              <a:spcBef>
                <a:spcPts val="800"/>
              </a:spcBef>
              <a:buFont typeface="Arial" panose="020B0604020202020204" pitchFamily="34" charset="0"/>
              <a:buChar char="•"/>
            </a:pPr>
            <a:r>
              <a:rPr lang="pt-BR" sz="3200">
                <a:solidFill>
                  <a:srgbClr val="000000"/>
                </a:solidFill>
              </a:rPr>
              <a:t>.</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5040313"/>
            <a:ext cx="1595438" cy="192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400675"/>
            <a:ext cx="4032250" cy="130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2770" name="Text Box 2"/>
          <p:cNvSpPr txBox="1">
            <a:spLocks noChangeArrowheads="1"/>
          </p:cNvSpPr>
          <p:nvPr/>
        </p:nvSpPr>
        <p:spPr bwMode="auto">
          <a:xfrm>
            <a:off x="0" y="1125538"/>
            <a:ext cx="9144000" cy="573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ClrTx/>
              <a:buFontTx/>
              <a:buNone/>
            </a:pPr>
            <a:r>
              <a:rPr lang="pt-BR" sz="2800">
                <a:solidFill>
                  <a:srgbClr val="000000"/>
                </a:solidFill>
              </a:rPr>
              <a:t>  8-  No que diz respeito à relação entre o hipertexto e o conhecimento por ele produzido, o texto apresentado deixa claro que o hipertexto muda a noção tradicional de autoria, porque</a:t>
            </a:r>
          </a:p>
          <a:p>
            <a:pPr algn="just" eaLnBrk="1" hangingPunct="1">
              <a:spcBef>
                <a:spcPts val="800"/>
              </a:spcBef>
              <a:buClrTx/>
              <a:buFontTx/>
              <a:buNone/>
            </a:pPr>
            <a:r>
              <a:rPr lang="pt-BR" sz="2800">
                <a:solidFill>
                  <a:srgbClr val="000000"/>
                </a:solidFill>
              </a:rPr>
              <a:t>A) é o leitor que constrói a versão final do texto.</a:t>
            </a:r>
          </a:p>
          <a:p>
            <a:pPr algn="just" eaLnBrk="1" hangingPunct="1">
              <a:spcBef>
                <a:spcPts val="800"/>
              </a:spcBef>
              <a:buClrTx/>
              <a:buFontTx/>
              <a:buNone/>
            </a:pPr>
            <a:r>
              <a:rPr lang="pt-BR" sz="2800">
                <a:solidFill>
                  <a:srgbClr val="000000"/>
                </a:solidFill>
              </a:rPr>
              <a:t>B) o autor detém o controle absoluto do que escreve.</a:t>
            </a:r>
          </a:p>
          <a:p>
            <a:pPr algn="just" eaLnBrk="1" hangingPunct="1">
              <a:spcBef>
                <a:spcPts val="800"/>
              </a:spcBef>
              <a:buClrTx/>
              <a:buFontTx/>
              <a:buNone/>
            </a:pPr>
            <a:r>
              <a:rPr lang="pt-BR" sz="2800">
                <a:solidFill>
                  <a:srgbClr val="000000"/>
                </a:solidFill>
              </a:rPr>
              <a:t>C) aclara os limites entre o leitor e o autor.</a:t>
            </a:r>
          </a:p>
          <a:p>
            <a:pPr algn="just" eaLnBrk="1" hangingPunct="1">
              <a:spcBef>
                <a:spcPts val="800"/>
              </a:spcBef>
              <a:buClrTx/>
              <a:buFontTx/>
              <a:buNone/>
            </a:pPr>
            <a:r>
              <a:rPr lang="pt-BR" sz="2800">
                <a:solidFill>
                  <a:srgbClr val="000000"/>
                </a:solidFill>
              </a:rPr>
              <a:t>D) propicia um evento textual-interativo em que apenas o autor é ativo.</a:t>
            </a:r>
          </a:p>
          <a:p>
            <a:pPr algn="just" eaLnBrk="1" hangingPunct="1">
              <a:spcBef>
                <a:spcPts val="800"/>
              </a:spcBef>
              <a:buClrTx/>
              <a:buFontTx/>
              <a:buNone/>
            </a:pPr>
            <a:r>
              <a:rPr lang="pt-BR" sz="2800">
                <a:solidFill>
                  <a:srgbClr val="000000"/>
                </a:solidFill>
              </a:rPr>
              <a:t>E) só o autor conhece o que eletronicamente se dispõe para o leitor.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11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4818" name="Text Box 2"/>
          <p:cNvSpPr txBox="1">
            <a:spLocks noChangeArrowheads="1"/>
          </p:cNvSpPr>
          <p:nvPr/>
        </p:nvSpPr>
        <p:spPr bwMode="auto">
          <a:xfrm>
            <a:off x="107950" y="620713"/>
            <a:ext cx="9144000" cy="650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ClrTx/>
              <a:buFontTx/>
              <a:buNone/>
            </a:pPr>
            <a:r>
              <a:rPr lang="pt-BR" sz="3200">
                <a:solidFill>
                  <a:srgbClr val="000000"/>
                </a:solidFill>
              </a:rPr>
              <a:t>9- A linguagem da tirinha revela</a:t>
            </a:r>
          </a:p>
          <a:p>
            <a:pPr algn="just" eaLnBrk="1" hangingPunct="1">
              <a:spcBef>
                <a:spcPts val="800"/>
              </a:spcBef>
              <a:buClrTx/>
              <a:buFontTx/>
              <a:buNone/>
            </a:pPr>
            <a:r>
              <a:rPr lang="pt-BR" sz="3200">
                <a:solidFill>
                  <a:srgbClr val="000000"/>
                </a:solidFill>
              </a:rPr>
              <a:t>A) o uso de expressões linguísticas e vocabulário</a:t>
            </a:r>
          </a:p>
          <a:p>
            <a:pPr algn="just" eaLnBrk="1" hangingPunct="1">
              <a:spcBef>
                <a:spcPts val="800"/>
              </a:spcBef>
              <a:buClrTx/>
              <a:buFontTx/>
              <a:buNone/>
            </a:pPr>
            <a:r>
              <a:rPr lang="pt-BR" sz="3200">
                <a:solidFill>
                  <a:srgbClr val="000000"/>
                </a:solidFill>
              </a:rPr>
              <a:t>próprios de épocas antigas.</a:t>
            </a:r>
          </a:p>
          <a:p>
            <a:pPr algn="just" eaLnBrk="1" hangingPunct="1">
              <a:spcBef>
                <a:spcPts val="800"/>
              </a:spcBef>
              <a:buClrTx/>
              <a:buFontTx/>
              <a:buNone/>
            </a:pPr>
            <a:r>
              <a:rPr lang="pt-BR" sz="3200">
                <a:solidFill>
                  <a:srgbClr val="000000"/>
                </a:solidFill>
              </a:rPr>
              <a:t>B) o uso de expressões linguísticas inseridas no registro mais formal da língua.</a:t>
            </a:r>
          </a:p>
          <a:p>
            <a:pPr algn="just" eaLnBrk="1" hangingPunct="1">
              <a:spcBef>
                <a:spcPts val="800"/>
              </a:spcBef>
              <a:buClrTx/>
              <a:buFontTx/>
              <a:buNone/>
            </a:pPr>
            <a:r>
              <a:rPr lang="pt-BR" sz="3200">
                <a:solidFill>
                  <a:srgbClr val="000000"/>
                </a:solidFill>
              </a:rPr>
              <a:t>C) o caráter coloquial expresso pelo uso do tempo verbal no segundo quadrinho.</a:t>
            </a:r>
          </a:p>
          <a:p>
            <a:pPr algn="just" eaLnBrk="1" hangingPunct="1">
              <a:spcBef>
                <a:spcPts val="800"/>
              </a:spcBef>
              <a:buClrTx/>
              <a:buFontTx/>
              <a:buNone/>
            </a:pPr>
            <a:r>
              <a:rPr lang="pt-BR" sz="3200">
                <a:solidFill>
                  <a:srgbClr val="000000"/>
                </a:solidFill>
              </a:rPr>
              <a:t>D o uso de um vocabulário específico para situações comunicativas de emergência.</a:t>
            </a:r>
          </a:p>
          <a:p>
            <a:pPr algn="just" eaLnBrk="1" hangingPunct="1">
              <a:spcBef>
                <a:spcPts val="800"/>
              </a:spcBef>
              <a:buClrTx/>
              <a:buFontTx/>
              <a:buNone/>
            </a:pPr>
            <a:r>
              <a:rPr lang="pt-BR" sz="3200">
                <a:solidFill>
                  <a:srgbClr val="000000"/>
                </a:solidFill>
              </a:rPr>
              <a:t>E a intenção comunicativa dos personagens: a de estabelecer a hierarquia entre eles.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5842" name="Text Box 2"/>
          <p:cNvSpPr txBox="1">
            <a:spLocks noChangeArrowheads="1"/>
          </p:cNvSpPr>
          <p:nvPr/>
        </p:nvSpPr>
        <p:spPr bwMode="auto">
          <a:xfrm>
            <a:off x="539750" y="0"/>
            <a:ext cx="9323388" cy="665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spcBef>
                <a:spcPts val="800"/>
              </a:spcBef>
              <a:buClrTx/>
              <a:buFontTx/>
              <a:buNone/>
            </a:pPr>
            <a:r>
              <a:rPr lang="pt-BR" sz="3200" b="1">
                <a:solidFill>
                  <a:srgbClr val="000000"/>
                </a:solidFill>
              </a:rPr>
              <a:t>Cuitelinho</a:t>
            </a:r>
          </a:p>
          <a:p>
            <a:pPr eaLnBrk="1" hangingPunct="1">
              <a:spcBef>
                <a:spcPts val="800"/>
              </a:spcBef>
              <a:buClrTx/>
              <a:buFontTx/>
              <a:buNone/>
            </a:pPr>
            <a:r>
              <a:rPr lang="pt-BR" sz="2400">
                <a:solidFill>
                  <a:srgbClr val="000000"/>
                </a:solidFill>
              </a:rPr>
              <a:t>Cheguei na bera do porto</a:t>
            </a:r>
          </a:p>
          <a:p>
            <a:pPr eaLnBrk="1" hangingPunct="1">
              <a:spcBef>
                <a:spcPts val="800"/>
              </a:spcBef>
              <a:buClrTx/>
              <a:buFontTx/>
              <a:buNone/>
            </a:pPr>
            <a:r>
              <a:rPr lang="pt-BR" sz="2400">
                <a:solidFill>
                  <a:srgbClr val="000000"/>
                </a:solidFill>
              </a:rPr>
              <a:t>Onde as onda se espaia.</a:t>
            </a:r>
          </a:p>
          <a:p>
            <a:pPr eaLnBrk="1" hangingPunct="1">
              <a:spcBef>
                <a:spcPts val="800"/>
              </a:spcBef>
              <a:buClrTx/>
              <a:buFontTx/>
              <a:buNone/>
            </a:pPr>
            <a:r>
              <a:rPr lang="pt-BR" sz="2400">
                <a:solidFill>
                  <a:srgbClr val="000000"/>
                </a:solidFill>
              </a:rPr>
              <a:t>As garça dá meia volta,</a:t>
            </a:r>
          </a:p>
          <a:p>
            <a:pPr eaLnBrk="1" hangingPunct="1">
              <a:spcBef>
                <a:spcPts val="800"/>
              </a:spcBef>
              <a:buClrTx/>
              <a:buFontTx/>
              <a:buNone/>
            </a:pPr>
            <a:r>
              <a:rPr lang="pt-BR" sz="2400">
                <a:solidFill>
                  <a:srgbClr val="000000"/>
                </a:solidFill>
              </a:rPr>
              <a:t>Senta na bera da praia.</a:t>
            </a:r>
          </a:p>
          <a:p>
            <a:pPr eaLnBrk="1" hangingPunct="1">
              <a:spcBef>
                <a:spcPts val="800"/>
              </a:spcBef>
              <a:buClrTx/>
              <a:buFontTx/>
              <a:buNone/>
            </a:pPr>
            <a:r>
              <a:rPr lang="pt-BR" sz="2400">
                <a:solidFill>
                  <a:srgbClr val="000000"/>
                </a:solidFill>
              </a:rPr>
              <a:t>E o cuitelinho não gosta</a:t>
            </a:r>
          </a:p>
          <a:p>
            <a:pPr eaLnBrk="1" hangingPunct="1">
              <a:spcBef>
                <a:spcPts val="800"/>
              </a:spcBef>
              <a:buClrTx/>
              <a:buFontTx/>
              <a:buNone/>
            </a:pPr>
            <a:r>
              <a:rPr lang="pt-BR" sz="2400">
                <a:solidFill>
                  <a:srgbClr val="000000"/>
                </a:solidFill>
              </a:rPr>
              <a:t>Que o botão da rosa caia.</a:t>
            </a:r>
          </a:p>
          <a:p>
            <a:pPr eaLnBrk="1" hangingPunct="1">
              <a:spcBef>
                <a:spcPts val="800"/>
              </a:spcBef>
              <a:buClrTx/>
              <a:buFontTx/>
              <a:buNone/>
            </a:pPr>
            <a:endParaRPr lang="pt-BR" sz="2400">
              <a:solidFill>
                <a:srgbClr val="000000"/>
              </a:solidFill>
            </a:endParaRPr>
          </a:p>
          <a:p>
            <a:pPr eaLnBrk="1" hangingPunct="1">
              <a:spcBef>
                <a:spcPts val="800"/>
              </a:spcBef>
              <a:buClrTx/>
              <a:buFontTx/>
              <a:buNone/>
            </a:pPr>
            <a:r>
              <a:rPr lang="pt-BR" sz="2400">
                <a:solidFill>
                  <a:srgbClr val="000000"/>
                </a:solidFill>
              </a:rPr>
              <a:t>Quando eu vim da minha terra,</a:t>
            </a:r>
          </a:p>
          <a:p>
            <a:pPr eaLnBrk="1" hangingPunct="1">
              <a:spcBef>
                <a:spcPts val="800"/>
              </a:spcBef>
              <a:buClrTx/>
              <a:buFontTx/>
              <a:buNone/>
            </a:pPr>
            <a:r>
              <a:rPr lang="pt-BR" sz="2400">
                <a:solidFill>
                  <a:srgbClr val="000000"/>
                </a:solidFill>
              </a:rPr>
              <a:t>Despedi da parentaia.</a:t>
            </a:r>
          </a:p>
          <a:p>
            <a:pPr eaLnBrk="1" hangingPunct="1">
              <a:spcBef>
                <a:spcPts val="800"/>
              </a:spcBef>
              <a:buClrTx/>
              <a:buFontTx/>
              <a:buNone/>
            </a:pPr>
            <a:r>
              <a:rPr lang="pt-BR" sz="2400">
                <a:solidFill>
                  <a:srgbClr val="000000"/>
                </a:solidFill>
              </a:rPr>
              <a:t>Eu entrei em Mato Grosso,</a:t>
            </a:r>
          </a:p>
          <a:p>
            <a:pPr eaLnBrk="1" hangingPunct="1">
              <a:spcBef>
                <a:spcPts val="800"/>
              </a:spcBef>
              <a:buClrTx/>
              <a:buFontTx/>
              <a:buNone/>
            </a:pPr>
            <a:r>
              <a:rPr lang="pt-BR" sz="2400">
                <a:solidFill>
                  <a:srgbClr val="000000"/>
                </a:solidFill>
              </a:rPr>
              <a:t>Dei em terras paraguaia.</a:t>
            </a:r>
          </a:p>
          <a:p>
            <a:pPr eaLnBrk="1" hangingPunct="1">
              <a:spcBef>
                <a:spcPts val="800"/>
              </a:spcBef>
              <a:buClrTx/>
              <a:buFontTx/>
              <a:buNone/>
            </a:pPr>
            <a:r>
              <a:rPr lang="pt-BR" sz="2400">
                <a:solidFill>
                  <a:srgbClr val="000000"/>
                </a:solidFill>
              </a:rPr>
              <a:t>Lá tinha revolução,</a:t>
            </a:r>
          </a:p>
          <a:p>
            <a:pPr eaLnBrk="1" hangingPunct="1">
              <a:spcBef>
                <a:spcPts val="800"/>
              </a:spcBef>
              <a:buClrTx/>
              <a:buFontTx/>
              <a:buNone/>
            </a:pPr>
            <a:r>
              <a:rPr lang="pt-BR" sz="2400">
                <a:solidFill>
                  <a:srgbClr val="000000"/>
                </a:solidFill>
              </a:rPr>
              <a:t>Enfrentei fortes bataia.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6866" name="Text Box 2"/>
          <p:cNvSpPr txBox="1">
            <a:spLocks noChangeArrowheads="1"/>
          </p:cNvSpPr>
          <p:nvPr/>
        </p:nvSpPr>
        <p:spPr bwMode="auto">
          <a:xfrm>
            <a:off x="457200" y="1600200"/>
            <a:ext cx="82280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spcBef>
                <a:spcPts val="800"/>
              </a:spcBef>
              <a:buClrTx/>
              <a:buFontTx/>
              <a:buNone/>
            </a:pPr>
            <a:r>
              <a:rPr lang="pt-BR" sz="3200">
                <a:solidFill>
                  <a:srgbClr val="000000"/>
                </a:solidFill>
              </a:rPr>
              <a:t>A tua saudade corta</a:t>
            </a:r>
          </a:p>
          <a:p>
            <a:pPr eaLnBrk="1" hangingPunct="1">
              <a:spcBef>
                <a:spcPts val="800"/>
              </a:spcBef>
              <a:buClrTx/>
              <a:buFontTx/>
              <a:buNone/>
            </a:pPr>
            <a:r>
              <a:rPr lang="pt-BR" sz="3200">
                <a:solidFill>
                  <a:srgbClr val="000000"/>
                </a:solidFill>
              </a:rPr>
              <a:t>Como o aço de navaia.</a:t>
            </a:r>
          </a:p>
          <a:p>
            <a:pPr eaLnBrk="1" hangingPunct="1">
              <a:spcBef>
                <a:spcPts val="800"/>
              </a:spcBef>
              <a:buClrTx/>
              <a:buFontTx/>
              <a:buNone/>
            </a:pPr>
            <a:r>
              <a:rPr lang="pt-BR" sz="3200">
                <a:solidFill>
                  <a:srgbClr val="000000"/>
                </a:solidFill>
              </a:rPr>
              <a:t>O coração fica aflito,</a:t>
            </a:r>
          </a:p>
          <a:p>
            <a:pPr eaLnBrk="1" hangingPunct="1">
              <a:spcBef>
                <a:spcPts val="800"/>
              </a:spcBef>
              <a:buClrTx/>
              <a:buFontTx/>
              <a:buNone/>
            </a:pPr>
            <a:r>
              <a:rPr lang="pt-BR" sz="3200">
                <a:solidFill>
                  <a:srgbClr val="000000"/>
                </a:solidFill>
              </a:rPr>
              <a:t>Bate uma e outra faia.</a:t>
            </a:r>
          </a:p>
          <a:p>
            <a:pPr eaLnBrk="1" hangingPunct="1">
              <a:spcBef>
                <a:spcPts val="800"/>
              </a:spcBef>
              <a:buClrTx/>
              <a:buFontTx/>
              <a:buNone/>
            </a:pPr>
            <a:r>
              <a:rPr lang="pt-BR" sz="3200">
                <a:solidFill>
                  <a:srgbClr val="000000"/>
                </a:solidFill>
              </a:rPr>
              <a:t>E os oio se enche d´água</a:t>
            </a:r>
          </a:p>
          <a:p>
            <a:pPr eaLnBrk="1" hangingPunct="1">
              <a:spcBef>
                <a:spcPts val="800"/>
              </a:spcBef>
              <a:buClrTx/>
              <a:buFontTx/>
              <a:buNone/>
            </a:pPr>
            <a:r>
              <a:rPr lang="pt-BR" sz="3200">
                <a:solidFill>
                  <a:srgbClr val="000000"/>
                </a:solidFill>
              </a:rPr>
              <a:t>Que até a vista se atrapaia.</a:t>
            </a:r>
          </a:p>
          <a:p>
            <a:pPr eaLnBrk="1" hangingPunct="1">
              <a:spcBef>
                <a:spcPts val="800"/>
              </a:spcBef>
              <a:buClrTx/>
              <a:buFontTx/>
              <a:buNone/>
            </a:pPr>
            <a:endParaRPr lang="pt-BR" sz="3200">
              <a:solidFill>
                <a:srgbClr val="000000"/>
              </a:solidFill>
            </a:endParaRPr>
          </a:p>
          <a:p>
            <a:pPr eaLnBrk="1" hangingPunct="1">
              <a:spcBef>
                <a:spcPts val="800"/>
              </a:spcBef>
              <a:buClrTx/>
              <a:buFontTx/>
              <a:buNone/>
            </a:pPr>
            <a:r>
              <a:rPr lang="pt-BR" sz="1600">
                <a:solidFill>
                  <a:srgbClr val="000000"/>
                </a:solidFill>
              </a:rPr>
              <a:t>Folclore recolhido por Paulo Vanzolini e Antônio Xandó.</a:t>
            </a:r>
          </a:p>
          <a:p>
            <a:pPr eaLnBrk="1" hangingPunct="1">
              <a:spcBef>
                <a:spcPts val="800"/>
              </a:spcBef>
              <a:buClrTx/>
              <a:buFontTx/>
              <a:buNone/>
            </a:pPr>
            <a:r>
              <a:rPr lang="pt-BR" sz="1600">
                <a:solidFill>
                  <a:srgbClr val="000000"/>
                </a:solidFill>
              </a:rPr>
              <a:t>BORTONI-RICARDO, S. M. </a:t>
            </a:r>
            <a:r>
              <a:rPr lang="pt-BR" sz="1600" b="1">
                <a:solidFill>
                  <a:srgbClr val="000000"/>
                </a:solidFill>
              </a:rPr>
              <a:t>Educação em língua materna</a:t>
            </a:r>
            <a:r>
              <a:rPr lang="pt-BR" sz="1600">
                <a:solidFill>
                  <a:srgbClr val="000000"/>
                </a:solidFill>
              </a:rPr>
              <a:t>. São Paulo: Parábola, 2004.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7890" name="Text Box 2"/>
          <p:cNvSpPr txBox="1">
            <a:spLocks noChangeArrowheads="1"/>
          </p:cNvSpPr>
          <p:nvPr/>
        </p:nvSpPr>
        <p:spPr bwMode="auto">
          <a:xfrm>
            <a:off x="457200" y="1600200"/>
            <a:ext cx="82280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ClrTx/>
              <a:buFontTx/>
              <a:buNone/>
            </a:pPr>
            <a:r>
              <a:rPr lang="pt-BR" sz="3200">
                <a:solidFill>
                  <a:srgbClr val="000000"/>
                </a:solidFill>
              </a:rPr>
              <a:t>   10- Transmitida por gerações, a canção </a:t>
            </a:r>
            <a:r>
              <a:rPr lang="pt-BR" sz="3200" b="1">
                <a:solidFill>
                  <a:srgbClr val="000000"/>
                </a:solidFill>
              </a:rPr>
              <a:t>Cuitelinho </a:t>
            </a:r>
            <a:r>
              <a:rPr lang="pt-BR" sz="3200">
                <a:solidFill>
                  <a:srgbClr val="000000"/>
                </a:solidFill>
              </a:rPr>
              <a:t>manifesta aspectos culturais de um povo, nos quais se inclui sua forma de falar, além de registrar um momento histórico. Depreende-se disso que a importância em preservar a</a:t>
            </a:r>
          </a:p>
          <a:p>
            <a:pPr algn="just" eaLnBrk="1" hangingPunct="1">
              <a:spcBef>
                <a:spcPts val="800"/>
              </a:spcBef>
              <a:buClrTx/>
              <a:buFontTx/>
              <a:buNone/>
            </a:pPr>
            <a:r>
              <a:rPr lang="pt-BR" sz="3200">
                <a:solidFill>
                  <a:srgbClr val="000000"/>
                </a:solidFill>
              </a:rPr>
              <a:t>    produção cultural de uma nação consiste no fato de que produções como a canção </a:t>
            </a:r>
            <a:r>
              <a:rPr lang="pt-BR" sz="3200" b="1">
                <a:solidFill>
                  <a:srgbClr val="000000"/>
                </a:solidFill>
              </a:rPr>
              <a:t>Cuitelinho </a:t>
            </a:r>
            <a:r>
              <a:rPr lang="pt-BR" sz="3200">
                <a:solidFill>
                  <a:srgbClr val="000000"/>
                </a:solidFill>
              </a:rPr>
              <a:t>evidenciam 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38914" name="Text Box 2"/>
          <p:cNvSpPr txBox="1">
            <a:spLocks noChangeArrowheads="1"/>
          </p:cNvSpPr>
          <p:nvPr/>
        </p:nvSpPr>
        <p:spPr bwMode="auto">
          <a:xfrm>
            <a:off x="0" y="1196975"/>
            <a:ext cx="91440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eaLnBrk="1" hangingPunct="1">
              <a:spcBef>
                <a:spcPts val="800"/>
              </a:spcBef>
              <a:buClrTx/>
              <a:buFontTx/>
              <a:buNone/>
            </a:pPr>
            <a:r>
              <a:rPr lang="pt-BR" sz="3200">
                <a:solidFill>
                  <a:srgbClr val="000000"/>
                </a:solidFill>
              </a:rPr>
              <a:t>A) recriação da realidade brasileira de forma ficcional.</a:t>
            </a:r>
          </a:p>
          <a:p>
            <a:pPr eaLnBrk="1" hangingPunct="1">
              <a:spcBef>
                <a:spcPts val="800"/>
              </a:spcBef>
              <a:buClrTx/>
              <a:buFontTx/>
              <a:buNone/>
            </a:pPr>
            <a:r>
              <a:rPr lang="pt-BR" sz="3200">
                <a:solidFill>
                  <a:srgbClr val="000000"/>
                </a:solidFill>
              </a:rPr>
              <a:t>B) criação neológica na língua portuguesa.</a:t>
            </a:r>
          </a:p>
          <a:p>
            <a:pPr eaLnBrk="1" hangingPunct="1">
              <a:spcBef>
                <a:spcPts val="800"/>
              </a:spcBef>
              <a:buClrTx/>
              <a:buFontTx/>
              <a:buNone/>
            </a:pPr>
            <a:r>
              <a:rPr lang="pt-BR" sz="3200">
                <a:solidFill>
                  <a:srgbClr val="000000"/>
                </a:solidFill>
              </a:rPr>
              <a:t>C) formação da identidade nacional por meio da tradição oral.</a:t>
            </a:r>
          </a:p>
          <a:p>
            <a:pPr eaLnBrk="1" hangingPunct="1">
              <a:spcBef>
                <a:spcPts val="800"/>
              </a:spcBef>
              <a:buClrTx/>
              <a:buFontTx/>
              <a:buNone/>
            </a:pPr>
            <a:r>
              <a:rPr lang="pt-BR" sz="3200">
                <a:solidFill>
                  <a:srgbClr val="000000"/>
                </a:solidFill>
              </a:rPr>
              <a:t>D) incorreção da língua portuguesa que é falada por pessoas do interior do Brasil.</a:t>
            </a:r>
          </a:p>
          <a:p>
            <a:pPr eaLnBrk="1" hangingPunct="1">
              <a:spcBef>
                <a:spcPts val="800"/>
              </a:spcBef>
              <a:buClrTx/>
              <a:buFontTx/>
              <a:buNone/>
            </a:pPr>
            <a:r>
              <a:rPr lang="pt-BR" sz="3200">
                <a:solidFill>
                  <a:srgbClr val="000000"/>
                </a:solidFill>
              </a:rPr>
              <a:t>E) padronização de palavras que variam regionalmente, mas possuem mesmo significado.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79388" y="1873250"/>
            <a:ext cx="8964612" cy="486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Font typeface="Arial" panose="020B0604020202020204" pitchFamily="34" charset="0"/>
              <a:buChar char="•"/>
            </a:pPr>
            <a:r>
              <a:rPr lang="pt-BR" sz="3200" b="1" i="1">
                <a:solidFill>
                  <a:srgbClr val="000000"/>
                </a:solidFill>
              </a:rPr>
              <a:t>Definimos a publicidade como uma comunicação não pessoal e paga, de promoção de ideias, bens ou serviços, que leva a cabo um promotor identificado.</a:t>
            </a:r>
          </a:p>
          <a:p>
            <a:pPr algn="just" eaLnBrk="1" hangingPunct="1">
              <a:spcBef>
                <a:spcPts val="800"/>
              </a:spcBef>
              <a:buClrTx/>
              <a:buFontTx/>
              <a:buNone/>
            </a:pPr>
            <a:r>
              <a:rPr lang="pt-BR" sz="3200" b="1" i="1">
                <a:solidFill>
                  <a:srgbClr val="000000"/>
                </a:solidFill>
              </a:rPr>
              <a:t> Por tanto existe um Emissor, uma Mensagem, um Meio e uns Receptores. A publicidade trata de comunicar uma mensagem empregando diferentes Meios de Comunicação.</a:t>
            </a:r>
          </a:p>
          <a:p>
            <a:pPr eaLnBrk="1" hangingPunct="1">
              <a:spcBef>
                <a:spcPts val="800"/>
              </a:spcBef>
              <a:buClrTx/>
              <a:buFontTx/>
              <a:buNone/>
            </a:pPr>
            <a:endParaRPr lang="pt-BR" sz="3200" b="1" i="1">
              <a:solidFill>
                <a:srgbClr val="000000"/>
              </a:solidFill>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309563"/>
            <a:ext cx="2286000" cy="1563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217488"/>
            <a:ext cx="1255712"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76250"/>
            <a:ext cx="2195512" cy="792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eaLnBrk="1" hangingPunct="1">
              <a:spcBef>
                <a:spcPts val="800"/>
              </a:spcBef>
              <a:buFont typeface="Arial" panose="020B0604020202020204" pitchFamily="34" charset="0"/>
              <a:buChar char="•"/>
            </a:pPr>
            <a:r>
              <a:rPr lang="pt-BR" sz="3200">
                <a:solidFill>
                  <a:srgbClr val="000000"/>
                </a:solidFill>
              </a:rPr>
              <a:t>MOSTRE QUE SUA MEMÓRIA É MELHOR DO </a:t>
            </a:r>
          </a:p>
          <a:p>
            <a:pPr eaLnBrk="1" hangingPunct="1">
              <a:spcBef>
                <a:spcPts val="800"/>
              </a:spcBef>
              <a:buFont typeface="Arial" panose="020B0604020202020204" pitchFamily="34" charset="0"/>
              <a:buChar char="•"/>
            </a:pPr>
            <a:r>
              <a:rPr lang="pt-BR" sz="3200">
                <a:solidFill>
                  <a:srgbClr val="000000"/>
                </a:solidFill>
              </a:rPr>
              <a:t>QUE A DE COMPUTADOR E GUARDE ESTA </a:t>
            </a:r>
          </a:p>
          <a:p>
            <a:pPr eaLnBrk="1" hangingPunct="1">
              <a:spcBef>
                <a:spcPts val="800"/>
              </a:spcBef>
              <a:buFont typeface="Arial" panose="020B0604020202020204" pitchFamily="34" charset="0"/>
              <a:buChar char="•"/>
            </a:pPr>
            <a:r>
              <a:rPr lang="pt-BR" sz="3200">
                <a:solidFill>
                  <a:srgbClr val="000000"/>
                </a:solidFill>
              </a:rPr>
              <a:t>CONDIÇÃO: 12X SEM JUROS.</a:t>
            </a:r>
          </a:p>
          <a:p>
            <a:pPr eaLnBrk="1" hangingPunct="1">
              <a:spcBef>
                <a:spcPts val="225"/>
              </a:spcBef>
              <a:buFont typeface="Arial" panose="020B0604020202020204" pitchFamily="34" charset="0"/>
              <a:buChar char="•"/>
            </a:pPr>
            <a:r>
              <a:rPr lang="pt-BR" sz="900">
                <a:solidFill>
                  <a:srgbClr val="000000"/>
                </a:solidFill>
              </a:rPr>
              <a:t>Campanha publicitária de loja de eletroeletrônicos. Revista </a:t>
            </a:r>
          </a:p>
          <a:p>
            <a:pPr eaLnBrk="1" hangingPunct="1">
              <a:spcBef>
                <a:spcPts val="225"/>
              </a:spcBef>
              <a:buFont typeface="Arial" panose="020B0604020202020204" pitchFamily="34" charset="0"/>
              <a:buChar char="•"/>
            </a:pPr>
            <a:r>
              <a:rPr lang="pt-BR" sz="900">
                <a:solidFill>
                  <a:srgbClr val="000000"/>
                </a:solidFill>
              </a:rPr>
              <a:t>Época, Nº 424, 03 jul. 2006.</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076700"/>
            <a:ext cx="2143125" cy="214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07950" y="1196975"/>
            <a:ext cx="8928100" cy="547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lnSpc>
                <a:spcPct val="80000"/>
              </a:lnSpc>
              <a:spcBef>
                <a:spcPts val="675"/>
              </a:spcBef>
              <a:buClrTx/>
              <a:buFontTx/>
              <a:buNone/>
            </a:pPr>
            <a:r>
              <a:rPr lang="pt-BR" sz="2700">
                <a:solidFill>
                  <a:srgbClr val="000000"/>
                </a:solidFill>
              </a:rPr>
              <a:t>11- Ao circularem socialmente, os textos realizam-se como  práticas de linguagem, assumindo configurações específicas, formais e de conteúdo. Considerando o contexto  em que circula o texto publicitário, seu objetivo básico é</a:t>
            </a:r>
          </a:p>
          <a:p>
            <a:pPr algn="just" eaLnBrk="1" hangingPunct="1">
              <a:lnSpc>
                <a:spcPct val="80000"/>
              </a:lnSpc>
              <a:spcBef>
                <a:spcPts val="675"/>
              </a:spcBef>
              <a:buClrTx/>
              <a:buFontTx/>
              <a:buNone/>
            </a:pPr>
            <a:r>
              <a:rPr lang="pt-BR" sz="2700">
                <a:solidFill>
                  <a:srgbClr val="000000"/>
                </a:solidFill>
              </a:rPr>
              <a:t>a) influenciar o comportamento do  leitor, por meio de apelos que visam à adesão ao consumo.</a:t>
            </a:r>
          </a:p>
          <a:p>
            <a:pPr algn="just" eaLnBrk="1" hangingPunct="1">
              <a:lnSpc>
                <a:spcPct val="80000"/>
              </a:lnSpc>
              <a:spcBef>
                <a:spcPts val="675"/>
              </a:spcBef>
              <a:buClrTx/>
              <a:buFontTx/>
              <a:buNone/>
            </a:pPr>
            <a:r>
              <a:rPr lang="pt-BR" sz="2700">
                <a:solidFill>
                  <a:srgbClr val="000000"/>
                </a:solidFill>
              </a:rPr>
              <a:t>b) definir regras de comportamento social pautadas no combate ao consumismo exagerado.</a:t>
            </a:r>
          </a:p>
          <a:p>
            <a:pPr algn="just" eaLnBrk="1" hangingPunct="1">
              <a:lnSpc>
                <a:spcPct val="80000"/>
              </a:lnSpc>
              <a:spcBef>
                <a:spcPts val="675"/>
              </a:spcBef>
              <a:buClrTx/>
              <a:buFontTx/>
              <a:buNone/>
            </a:pPr>
            <a:r>
              <a:rPr lang="pt-BR" sz="2700">
                <a:solidFill>
                  <a:srgbClr val="000000"/>
                </a:solidFill>
              </a:rPr>
              <a:t>c) defender a importância do conhecimento de informática pela população de baixo poder aquisitivo.</a:t>
            </a:r>
          </a:p>
          <a:p>
            <a:pPr algn="just" eaLnBrk="1" hangingPunct="1">
              <a:lnSpc>
                <a:spcPct val="80000"/>
              </a:lnSpc>
              <a:spcBef>
                <a:spcPts val="675"/>
              </a:spcBef>
              <a:buClrTx/>
              <a:buFontTx/>
              <a:buNone/>
            </a:pPr>
            <a:r>
              <a:rPr lang="pt-BR" sz="2700">
                <a:solidFill>
                  <a:srgbClr val="000000"/>
                </a:solidFill>
              </a:rPr>
              <a:t>d) facilitar o uso de equipamentos de informática pelas classes sociais economicamente desfavorecidas.</a:t>
            </a:r>
          </a:p>
          <a:p>
            <a:pPr algn="just" eaLnBrk="1" hangingPunct="1">
              <a:lnSpc>
                <a:spcPct val="80000"/>
              </a:lnSpc>
              <a:spcBef>
                <a:spcPts val="675"/>
              </a:spcBef>
              <a:buClrTx/>
              <a:buFontTx/>
              <a:buNone/>
            </a:pPr>
            <a:r>
              <a:rPr lang="pt-BR" sz="2700">
                <a:solidFill>
                  <a:srgbClr val="000000"/>
                </a:solidFill>
              </a:rPr>
              <a:t>e) questionar o fato de o homem ser mais inteligente que a máquina, mesmo a mais moderna.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b="1" u="sng">
                <a:solidFill>
                  <a:srgbClr val="000000"/>
                </a:solidFill>
              </a:rPr>
              <a:t>Linguagem Técnica</a:t>
            </a:r>
          </a:p>
        </p:txBody>
      </p:sp>
      <p:sp>
        <p:nvSpPr>
          <p:cNvPr id="6146" name="Text Box 2"/>
          <p:cNvSpPr txBox="1">
            <a:spLocks noChangeArrowheads="1"/>
          </p:cNvSpPr>
          <p:nvPr/>
        </p:nvSpPr>
        <p:spPr bwMode="auto">
          <a:xfrm>
            <a:off x="107950" y="1600200"/>
            <a:ext cx="8928100"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ClrTx/>
              <a:buFontTx/>
              <a:buNone/>
            </a:pPr>
            <a:r>
              <a:rPr lang="pt-BR" sz="3200">
                <a:solidFill>
                  <a:srgbClr val="000000"/>
                </a:solidFill>
              </a:rPr>
              <a:t>É constituída por palavras relativas a determinada profissão e se usam nesse contexto: um médico conhece o nome de todas as doenças, o que não sucede a qualquer falante.</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005263"/>
            <a:ext cx="4321175"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3010" name="Text Box 2"/>
          <p:cNvSpPr txBox="1">
            <a:spLocks noChangeArrowheads="1"/>
          </p:cNvSpPr>
          <p:nvPr/>
        </p:nvSpPr>
        <p:spPr bwMode="auto">
          <a:xfrm>
            <a:off x="0" y="1196975"/>
            <a:ext cx="9144000" cy="566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a:spcBef>
                <a:spcPts val="800"/>
              </a:spcBef>
              <a:buClrTx/>
              <a:buFontTx/>
              <a:buNone/>
            </a:pPr>
            <a:r>
              <a:rPr lang="pt-BR" sz="3200" b="1">
                <a:solidFill>
                  <a:srgbClr val="000000"/>
                </a:solidFill>
              </a:rPr>
              <a:t>     SE NO INVERNO É DIFÍCIL ACORDAR, IMAGINE DORMIR.</a:t>
            </a:r>
          </a:p>
          <a:p>
            <a:pPr algn="just">
              <a:spcBef>
                <a:spcPts val="800"/>
              </a:spcBef>
              <a:buClrTx/>
              <a:buFontTx/>
              <a:buNone/>
            </a:pPr>
            <a:r>
              <a:rPr lang="pt-BR" sz="3200">
                <a:solidFill>
                  <a:srgbClr val="000000"/>
                </a:solidFill>
              </a:rPr>
              <a:t>   Com a chegada do inverno, muitas pessoas perdem o sono. São milhões de necessitados que lutam contra a fome e o frio. Para vencer esta batalha, eles precisam de você. Deposite qualquer quantia. Você ajuda milhares de pessoas a terem uma boa noite e dorme com a consciência tranquila.</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4034" name="Text Box 2"/>
          <p:cNvSpPr txBox="1">
            <a:spLocks noChangeArrowheads="1"/>
          </p:cNvSpPr>
          <p:nvPr/>
        </p:nvSpPr>
        <p:spPr bwMode="auto">
          <a:xfrm>
            <a:off x="0" y="1052513"/>
            <a:ext cx="9144000" cy="590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a:spcBef>
                <a:spcPts val="800"/>
              </a:spcBef>
              <a:buClrTx/>
              <a:buFontTx/>
              <a:buNone/>
            </a:pPr>
            <a:r>
              <a:rPr lang="pt-BR" sz="3200">
                <a:solidFill>
                  <a:srgbClr val="000000"/>
                </a:solidFill>
              </a:rPr>
              <a:t>   12-  O produtor de anúncios publicitários utiliza-se de estratégias persuasivas para influenciar o comportamento de seu leitor. Entre os recursos argumentativos mobilizados pelo autor para obter a adesão do público à campanha, destaca-se nesse texto</a:t>
            </a:r>
          </a:p>
          <a:p>
            <a:pPr algn="just">
              <a:spcBef>
                <a:spcPts val="800"/>
              </a:spcBef>
              <a:buClrTx/>
              <a:buFontTx/>
              <a:buNone/>
            </a:pPr>
            <a:r>
              <a:rPr lang="pt-BR" sz="3200">
                <a:solidFill>
                  <a:srgbClr val="000000"/>
                </a:solidFill>
              </a:rPr>
              <a:t>A- a oposição entre individual e coletivo, trazendo um</a:t>
            </a:r>
          </a:p>
          <a:p>
            <a:pPr algn="just">
              <a:spcBef>
                <a:spcPts val="800"/>
              </a:spcBef>
              <a:buClrTx/>
              <a:buFontTx/>
              <a:buNone/>
            </a:pPr>
            <a:r>
              <a:rPr lang="pt-BR" sz="3200">
                <a:solidFill>
                  <a:srgbClr val="000000"/>
                </a:solidFill>
              </a:rPr>
              <a:t>ideário populista para o anúncio.</a:t>
            </a:r>
          </a:p>
          <a:p>
            <a:pPr algn="just">
              <a:spcBef>
                <a:spcPts val="800"/>
              </a:spcBef>
              <a:buClrTx/>
              <a:buFontTx/>
              <a:buNone/>
            </a:pPr>
            <a:r>
              <a:rPr lang="pt-BR" sz="3200">
                <a:solidFill>
                  <a:srgbClr val="000000"/>
                </a:solidFill>
              </a:rPr>
              <a:t>B- a utilização de tratamento informal com o leitor, o</a:t>
            </a:r>
          </a:p>
          <a:p>
            <a:pPr algn="just">
              <a:spcBef>
                <a:spcPts val="800"/>
              </a:spcBef>
              <a:buClrTx/>
              <a:buFontTx/>
              <a:buNone/>
            </a:pPr>
            <a:r>
              <a:rPr lang="pt-BR" sz="3200">
                <a:solidFill>
                  <a:srgbClr val="000000"/>
                </a:solidFill>
              </a:rPr>
              <a:t>que suaviza a seriedade do problema.</a:t>
            </a:r>
          </a:p>
          <a:p>
            <a:pPr algn="just">
              <a:spcBef>
                <a:spcPts val="800"/>
              </a:spcBef>
              <a:buClrTx/>
              <a:buFontTx/>
              <a:buNone/>
            </a:pPr>
            <a:endParaRPr lang="pt-BR" sz="3200">
              <a:solidFill>
                <a:srgbClr val="000000"/>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5058" name="Text Box 2"/>
          <p:cNvSpPr txBox="1">
            <a:spLocks noChangeArrowheads="1"/>
          </p:cNvSpPr>
          <p:nvPr/>
        </p:nvSpPr>
        <p:spPr bwMode="auto">
          <a:xfrm>
            <a:off x="457200" y="1600200"/>
            <a:ext cx="8686800" cy="499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just">
              <a:spcBef>
                <a:spcPts val="800"/>
              </a:spcBef>
              <a:buClrTx/>
              <a:buFontTx/>
              <a:buNone/>
            </a:pPr>
            <a:r>
              <a:rPr lang="pl-PL" sz="3200">
                <a:solidFill>
                  <a:srgbClr val="000000"/>
                </a:solidFill>
              </a:rPr>
              <a:t>C </a:t>
            </a:r>
            <a:r>
              <a:rPr lang="pt-BR" sz="3200">
                <a:solidFill>
                  <a:srgbClr val="000000"/>
                </a:solidFill>
              </a:rPr>
              <a:t>o emprego de linguagem figurada, o que desvia a atenção da população do apelo finananceiro.</a:t>
            </a:r>
          </a:p>
          <a:p>
            <a:pPr algn="just">
              <a:spcBef>
                <a:spcPts val="800"/>
              </a:spcBef>
              <a:buClrTx/>
              <a:buFontTx/>
              <a:buNone/>
            </a:pPr>
            <a:r>
              <a:rPr lang="pt-BR" sz="3200">
                <a:solidFill>
                  <a:srgbClr val="000000"/>
                </a:solidFill>
              </a:rPr>
              <a:t>D o uso dos numerais “milhares” e “milhões”, responsável pela supervalorização das condições dos necessitados.</a:t>
            </a:r>
          </a:p>
          <a:p>
            <a:pPr algn="just">
              <a:spcBef>
                <a:spcPts val="800"/>
              </a:spcBef>
              <a:buClrTx/>
              <a:buFontTx/>
              <a:buNone/>
            </a:pPr>
            <a:r>
              <a:rPr lang="pt-BR" sz="3200">
                <a:solidFill>
                  <a:srgbClr val="000000"/>
                </a:solidFill>
              </a:rPr>
              <a:t>E o jogo de palavras entre “acordar” e dormir”, o que relativiza o problema do leitor em relação ao dos necessitados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b="1" u="sng">
                <a:solidFill>
                  <a:srgbClr val="000000"/>
                </a:solidFill>
              </a:rPr>
              <a:t>Linguagem Científica</a:t>
            </a:r>
          </a:p>
        </p:txBody>
      </p:sp>
      <p:sp>
        <p:nvSpPr>
          <p:cNvPr id="717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Font typeface="Arial" panose="020B0604020202020204" pitchFamily="34" charset="0"/>
              <a:buChar char="•"/>
            </a:pPr>
            <a:r>
              <a:rPr lang="pt-BR" sz="3200">
                <a:solidFill>
                  <a:srgbClr val="000000"/>
                </a:solidFill>
              </a:rPr>
              <a:t>Afasta-se da língua comum porque se refere a questões da Medicina, da Físico-Química, da Biologia, etc..</a:t>
            </a:r>
          </a:p>
          <a:p>
            <a:pPr eaLnBrk="1" hangingPunct="1">
              <a:spcBef>
                <a:spcPts val="800"/>
              </a:spcBef>
              <a:buFont typeface="Arial" panose="020B0604020202020204" pitchFamily="34" charset="0"/>
              <a:buChar char="•"/>
            </a:pPr>
            <a:r>
              <a:rPr lang="pt-BR" sz="3200">
                <a:solidFill>
                  <a:srgbClr val="000000"/>
                </a:solidFill>
              </a:rPr>
              <a:t> </a:t>
            </a:r>
          </a:p>
          <a:p>
            <a:pPr eaLnBrk="1" hangingPunct="1">
              <a:spcBef>
                <a:spcPts val="800"/>
              </a:spcBef>
              <a:buClrTx/>
              <a:buFontTx/>
              <a:buNone/>
            </a:pPr>
            <a:endParaRPr lang="pt-BR" sz="3200">
              <a:solidFill>
                <a:srgbClr val="0000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644900"/>
            <a:ext cx="273685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644900"/>
            <a:ext cx="3455988"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b="1" u="sng">
                <a:solidFill>
                  <a:srgbClr val="000000"/>
                </a:solidFill>
              </a:rPr>
              <a:t>LÍNGUA POPULAR</a:t>
            </a:r>
          </a:p>
        </p:txBody>
      </p:sp>
      <p:sp>
        <p:nvSpPr>
          <p:cNvPr id="8194" name="Text Box 2"/>
          <p:cNvSpPr txBox="1">
            <a:spLocks noChangeArrowheads="1"/>
          </p:cNvSpPr>
          <p:nvPr/>
        </p:nvSpPr>
        <p:spPr bwMode="auto">
          <a:xfrm>
            <a:off x="107950" y="1268413"/>
            <a:ext cx="903605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Font typeface="Arial" panose="020B0604020202020204" pitchFamily="34" charset="0"/>
              <a:buChar char="•"/>
            </a:pPr>
            <a:r>
              <a:rPr lang="pt-BR" sz="3200">
                <a:solidFill>
                  <a:srgbClr val="000000"/>
                </a:solidFill>
              </a:rPr>
              <a:t>A língua popular é muito simples, sem palavras eruditas e desvia-se da norma, quer na fala, quer na escrita. As características da língua popular variam com as regiões do país ( Regionalismos) e com os diferentes tipos sociais ( Gírias )</a:t>
            </a:r>
          </a:p>
          <a:p>
            <a:pPr algn="just" eaLnBrk="1" hangingPunct="1">
              <a:spcBef>
                <a:spcPts val="800"/>
              </a:spcBef>
              <a:buClrTx/>
              <a:buFontTx/>
              <a:buNone/>
            </a:pPr>
            <a:endParaRPr lang="pt-BR" sz="3200">
              <a:solidFill>
                <a:srgbClr val="00000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005263"/>
            <a:ext cx="3168650"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005263"/>
            <a:ext cx="3671888"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b="1" u="sng">
                <a:solidFill>
                  <a:srgbClr val="000000"/>
                </a:solidFill>
              </a:rPr>
              <a:t>Regionalismos</a:t>
            </a:r>
          </a:p>
        </p:txBody>
      </p:sp>
      <p:sp>
        <p:nvSpPr>
          <p:cNvPr id="9218" name="Text Box 2"/>
          <p:cNvSpPr txBox="1">
            <a:spLocks noChangeArrowheads="1"/>
          </p:cNvSpPr>
          <p:nvPr/>
        </p:nvSpPr>
        <p:spPr bwMode="auto">
          <a:xfrm>
            <a:off x="457200" y="1600200"/>
            <a:ext cx="857885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Font typeface="Arial" panose="020B0604020202020204" pitchFamily="34" charset="0"/>
              <a:buChar char="•"/>
            </a:pPr>
            <a:r>
              <a:rPr lang="pt-BR" sz="3200">
                <a:solidFill>
                  <a:srgbClr val="000000"/>
                </a:solidFill>
              </a:rPr>
              <a:t>São registros de língua próprios da população de diferentes povoações ou regiões. Distinguem-se pela pronúncia, pelos diferentes significados e diferente construção de palavras e frases.</a:t>
            </a:r>
          </a:p>
          <a:p>
            <a:pPr eaLnBrk="1" hangingPunct="1">
              <a:spcBef>
                <a:spcPts val="800"/>
              </a:spcBef>
              <a:buClrTx/>
              <a:buFontTx/>
              <a:buNone/>
            </a:pPr>
            <a:endParaRPr lang="pt-BR" sz="3200">
              <a:solidFill>
                <a:srgbClr val="00000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573463"/>
            <a:ext cx="4608512" cy="2935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anose="020F0502020204030204" pitchFamily="34" charset="0"/>
                <a:ea typeface="Microsoft YaHei" panose="020B0503020204020204" pitchFamily="34" charset="-122"/>
              </a:defRPr>
            </a:lvl9pPr>
          </a:lstStyle>
          <a:p>
            <a:pPr algn="ctr" eaLnBrk="1" hangingPunct="1">
              <a:buClrTx/>
              <a:buFontTx/>
              <a:buNone/>
            </a:pPr>
            <a:r>
              <a:rPr lang="pt-BR" sz="4400">
                <a:solidFill>
                  <a:srgbClr val="000000"/>
                </a:solidFill>
              </a:rPr>
              <a:t>Gírias</a:t>
            </a:r>
          </a:p>
        </p:txBody>
      </p:sp>
      <p:sp>
        <p:nvSpPr>
          <p:cNvPr id="10242" name="Text Box 2"/>
          <p:cNvSpPr txBox="1">
            <a:spLocks noChangeArrowheads="1"/>
          </p:cNvSpPr>
          <p:nvPr/>
        </p:nvSpPr>
        <p:spPr bwMode="auto">
          <a:xfrm>
            <a:off x="107950" y="1196975"/>
            <a:ext cx="89281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algn="just" eaLnBrk="1" hangingPunct="1">
              <a:spcBef>
                <a:spcPts val="800"/>
              </a:spcBef>
              <a:buFont typeface="Arial" panose="020B0604020202020204" pitchFamily="34" charset="0"/>
              <a:buChar char="•"/>
            </a:pPr>
            <a:r>
              <a:rPr lang="pt-BR" sz="3200">
                <a:solidFill>
                  <a:srgbClr val="000000"/>
                </a:solidFill>
              </a:rPr>
              <a:t>linguagem própria de certos grupos sociais, de certas profissões que usam um vocabulário próprio, geralmente com a finalidade de não serem compreendidos por indivíduos estranhos ao seu grupo.</a:t>
            </a:r>
          </a:p>
          <a:p>
            <a:pPr eaLnBrk="1" hangingPunct="1">
              <a:spcBef>
                <a:spcPts val="800"/>
              </a:spcBef>
              <a:buClrTx/>
              <a:buFontTx/>
              <a:buNone/>
            </a:pPr>
            <a:endParaRPr lang="pt-BR" sz="3200">
              <a:solidFill>
                <a:srgbClr val="000000"/>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337050"/>
            <a:ext cx="3152775" cy="1895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337050"/>
            <a:ext cx="2879725" cy="1895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07950" y="360363"/>
            <a:ext cx="9036050" cy="665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FFFFFF"/>
                </a:solidFill>
                <a:latin typeface="Calibri" panose="020F0502020204030204" pitchFamily="34" charset="0"/>
                <a:ea typeface="Microsoft YaHei" panose="020B0503020204020204" pitchFamily="34" charset="-122"/>
              </a:defRPr>
            </a:lvl9pPr>
          </a:lstStyle>
          <a:p>
            <a:pPr eaLnBrk="1" hangingPunct="1">
              <a:lnSpc>
                <a:spcPct val="90000"/>
              </a:lnSpc>
              <a:spcBef>
                <a:spcPts val="675"/>
              </a:spcBef>
              <a:buFont typeface="Arial" panose="020B0604020202020204" pitchFamily="34" charset="0"/>
              <a:buChar char="•"/>
            </a:pPr>
            <a:r>
              <a:rPr lang="pt-BR" sz="2700" b="1">
                <a:solidFill>
                  <a:srgbClr val="000000"/>
                </a:solidFill>
              </a:rPr>
              <a:t>S.O.S Português</a:t>
            </a:r>
          </a:p>
          <a:p>
            <a:pPr algn="just" eaLnBrk="1" hangingPunct="1">
              <a:lnSpc>
                <a:spcPct val="90000"/>
              </a:lnSpc>
              <a:spcBef>
                <a:spcPts val="675"/>
              </a:spcBef>
              <a:buFont typeface="Arial" panose="020B0604020202020204" pitchFamily="34" charset="0"/>
              <a:buChar char="•"/>
            </a:pPr>
            <a:r>
              <a:rPr lang="pt-BR" sz="3200">
                <a:solidFill>
                  <a:srgbClr val="000000"/>
                </a:solidFill>
              </a:rPr>
              <a:t>Por que pronunciamos muitas palavras de um jeito diferente da escrita? Pode-se refletir sobre esse aspecto da língua com base em duas perspectivas. Na primeira delas, fala e escrita são dicotômicas, o que restringe o ensino da língua ao código. Daí vem o entendimento de que a escrita é mais complexa que a fala, e seu ensino restringe-se ao conhecimento das regras gramaticais, sem a preocupação com situações de uso. Outra abordagem permite encarar as diferenças como um produto distinto de duas modalidades da língua: a oral e a escrita. A questão é que nem sempre nos damos conta disso.</a:t>
            </a:r>
          </a:p>
          <a:p>
            <a:pPr eaLnBrk="1" hangingPunct="1">
              <a:lnSpc>
                <a:spcPct val="90000"/>
              </a:lnSpc>
              <a:spcBef>
                <a:spcPts val="250"/>
              </a:spcBef>
              <a:buFont typeface="Arial" panose="020B0604020202020204" pitchFamily="34" charset="0"/>
              <a:buChar char="•"/>
            </a:pPr>
            <a:r>
              <a:rPr lang="pt-BR" sz="1000">
                <a:solidFill>
                  <a:srgbClr val="000000"/>
                </a:solidFill>
              </a:rPr>
              <a:t>S.O.S Português. Nova Escola. São Paulo: Abril, Ano XXV, nº 231, abr. 2010 (fragmento adaptado)</a:t>
            </a:r>
          </a:p>
          <a:p>
            <a:pPr eaLnBrk="1" hangingPunct="1">
              <a:lnSpc>
                <a:spcPct val="90000"/>
              </a:lnSpc>
              <a:spcBef>
                <a:spcPts val="250"/>
              </a:spcBef>
              <a:buClrTx/>
              <a:buFontTx/>
              <a:buNone/>
            </a:pPr>
            <a:endParaRPr lang="pt-BR" sz="1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Microsoft YaHei"/>
        <a:cs typeface=""/>
      </a:majorFont>
      <a:minorFont>
        <a:latin typeface="Calibri"/>
        <a:ea typeface="Microsoft YaHei"/>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3262</Words>
  <Application>Microsoft Office PowerPoint</Application>
  <PresentationFormat>Apresentação na tela (4:3)</PresentationFormat>
  <Paragraphs>231</Paragraphs>
  <Slides>42</Slides>
  <Notes>40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42</vt:i4>
      </vt:variant>
    </vt:vector>
  </HeadingPairs>
  <TitlesOfParts>
    <vt:vector size="51" baseType="lpstr">
      <vt:lpstr>Times New Roman</vt:lpstr>
      <vt:lpstr>Calibri</vt:lpstr>
      <vt:lpstr>Microsoft YaHei</vt:lpstr>
      <vt:lpstr>Segoe UI</vt:lpstr>
      <vt:lpstr>Stencil</vt:lpstr>
      <vt:lpstr>Arial</vt:lpstr>
      <vt:lpstr>Wingdings</vt:lpstr>
      <vt:lpstr>StarSymbol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ENEM 2013</dc:title>
  <dc:creator>Monssuete</dc:creator>
  <cp:lastModifiedBy>Monssuete</cp:lastModifiedBy>
  <cp:revision>35</cp:revision>
  <cp:lastPrinted>1601-01-01T00:00:00Z</cp:lastPrinted>
  <dcterms:created xsi:type="dcterms:W3CDTF">2013-10-19T10:24:09Z</dcterms:created>
  <dcterms:modified xsi:type="dcterms:W3CDTF">2014-08-05T11:33:57Z</dcterms:modified>
</cp:coreProperties>
</file>